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0"/>
  </p:notesMasterIdLst>
  <p:sldIdLst>
    <p:sldId id="741" r:id="rId3"/>
    <p:sldId id="890" r:id="rId4"/>
    <p:sldId id="393" r:id="rId5"/>
    <p:sldId id="891" r:id="rId6"/>
    <p:sldId id="892" r:id="rId7"/>
    <p:sldId id="898" r:id="rId8"/>
    <p:sldId id="893" r:id="rId9"/>
    <p:sldId id="894" r:id="rId10"/>
    <p:sldId id="876" r:id="rId11"/>
    <p:sldId id="899" r:id="rId12"/>
    <p:sldId id="885" r:id="rId13"/>
    <p:sldId id="900" r:id="rId14"/>
    <p:sldId id="901" r:id="rId15"/>
    <p:sldId id="895" r:id="rId16"/>
    <p:sldId id="850" r:id="rId17"/>
    <p:sldId id="912" r:id="rId18"/>
    <p:sldId id="882" r:id="rId19"/>
    <p:sldId id="855" r:id="rId20"/>
    <p:sldId id="856" r:id="rId21"/>
    <p:sldId id="860" r:id="rId22"/>
    <p:sldId id="916" r:id="rId23"/>
    <p:sldId id="873" r:id="rId24"/>
    <p:sldId id="913" r:id="rId25"/>
    <p:sldId id="914" r:id="rId26"/>
    <p:sldId id="915" r:id="rId27"/>
    <p:sldId id="888" r:id="rId28"/>
    <p:sldId id="49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nisa NEGREANU" initials="DN" lastIdx="4" clrIdx="0">
    <p:extLst>
      <p:ext uri="{19B8F6BF-5375-455C-9EA6-DF929625EA0E}">
        <p15:presenceInfo xmlns:p15="http://schemas.microsoft.com/office/powerpoint/2012/main" userId="S::denisa.negreanu@dositracker.com::48df4602-654b-4afd-8edb-443a0c3943d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59B1"/>
    <a:srgbClr val="FF0000"/>
    <a:srgbClr val="CAC7C0"/>
    <a:srgbClr val="B889DB"/>
    <a:srgbClr val="FFFFFF"/>
    <a:srgbClr val="C6F38F"/>
    <a:srgbClr val="FDC758"/>
    <a:srgbClr val="FF9C59"/>
    <a:srgbClr val="16ACEA"/>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46" autoAdjust="0"/>
    <p:restoredTop sz="92020" autoAdjust="0"/>
  </p:normalViewPr>
  <p:slideViewPr>
    <p:cSldViewPr snapToGrid="0">
      <p:cViewPr varScale="1">
        <p:scale>
          <a:sx n="60" d="100"/>
          <a:sy n="60" d="100"/>
        </p:scale>
        <p:origin x="23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8-20T15:04:48.399" idx="1">
    <p:pos x="6880" y="3296"/>
    <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CA4EB7-F3B5-4F13-9867-539D7BAB884B}" type="datetimeFigureOut">
              <a:rPr lang="en-GB" smtClean="0"/>
              <a:t>28/05/2025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312D13-C45A-4CDD-A62F-C55F49CCBE29}" type="slidenum">
              <a:rPr lang="en-GB" smtClean="0"/>
              <a:t>‹#›</a:t>
            </a:fld>
            <a:endParaRPr lang="en-GB"/>
          </a:p>
        </p:txBody>
      </p:sp>
    </p:spTree>
    <p:extLst>
      <p:ext uri="{BB962C8B-B14F-4D97-AF65-F5344CB8AC3E}">
        <p14:creationId xmlns:p14="http://schemas.microsoft.com/office/powerpoint/2010/main" val="1903901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12D13-C45A-4CDD-A62F-C55F49CCBE2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0606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pc="-10" dirty="0">
                <a:latin typeface="Calibri" panose="020F0502020204030204" pitchFamily="34" charset="0"/>
                <a:ea typeface="Times New Roman" panose="02020603050405020304" pitchFamily="18" charset="0"/>
              </a:rPr>
              <a:t>În câteva secunde de la formare, </a:t>
            </a:r>
            <a:r>
              <a:rPr lang="ro-RO" spc="-10" baseline="30000" dirty="0">
                <a:latin typeface="Calibri" panose="020F0502020204030204" pitchFamily="34" charset="0"/>
                <a:ea typeface="Times New Roman" panose="02020603050405020304" pitchFamily="18" charset="0"/>
              </a:rPr>
              <a:t>218</a:t>
            </a:r>
            <a:r>
              <a:rPr lang="ro-RO" spc="-10" dirty="0">
                <a:latin typeface="Calibri" panose="020F0502020204030204" pitchFamily="34" charset="0"/>
                <a:ea typeface="Times New Roman" panose="02020603050405020304" pitchFamily="18" charset="0"/>
              </a:rPr>
              <a:t>Po reacționează cu moleculele de apă și gaz din aer și formează mici clustere:</a:t>
            </a:r>
          </a:p>
          <a:p>
            <a:endParaRPr lang="ro-RO" dirty="0"/>
          </a:p>
        </p:txBody>
      </p:sp>
      <p:sp>
        <p:nvSpPr>
          <p:cNvPr id="4" name="Slide Number Placeholder 3"/>
          <p:cNvSpPr>
            <a:spLocks noGrp="1"/>
          </p:cNvSpPr>
          <p:nvPr>
            <p:ph type="sldNum" sz="quarter" idx="5"/>
          </p:nvPr>
        </p:nvSpPr>
        <p:spPr/>
        <p:txBody>
          <a:bodyPr/>
          <a:lstStyle/>
          <a:p>
            <a:fld id="{63312D13-C45A-4CDD-A62F-C55F49CCBE29}" type="slidenum">
              <a:rPr lang="en-GB" smtClean="0"/>
              <a:t>9</a:t>
            </a:fld>
            <a:endParaRPr lang="en-GB"/>
          </a:p>
        </p:txBody>
      </p:sp>
    </p:spTree>
    <p:extLst>
      <p:ext uri="{BB962C8B-B14F-4D97-AF65-F5344CB8AC3E}">
        <p14:creationId xmlns:p14="http://schemas.microsoft.com/office/powerpoint/2010/main" val="3229804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pc="-10" dirty="0">
                <a:latin typeface="Calibri" panose="020F0502020204030204" pitchFamily="34" charset="0"/>
                <a:ea typeface="Times New Roman" panose="02020603050405020304" pitchFamily="18" charset="0"/>
              </a:rPr>
              <a:t>În funcție de dimensiunea particulelor de praf/aerosolilor, vom vorbi despre:</a:t>
            </a:r>
          </a:p>
          <a:p>
            <a:endParaRPr lang="ro-RO" dirty="0"/>
          </a:p>
        </p:txBody>
      </p:sp>
      <p:sp>
        <p:nvSpPr>
          <p:cNvPr id="4" name="Slide Number Placeholder 3"/>
          <p:cNvSpPr>
            <a:spLocks noGrp="1"/>
          </p:cNvSpPr>
          <p:nvPr>
            <p:ph type="sldNum" sz="quarter" idx="5"/>
          </p:nvPr>
        </p:nvSpPr>
        <p:spPr/>
        <p:txBody>
          <a:bodyPr/>
          <a:lstStyle/>
          <a:p>
            <a:fld id="{63312D13-C45A-4CDD-A62F-C55F49CCBE29}" type="slidenum">
              <a:rPr lang="en-GB" smtClean="0"/>
              <a:t>11</a:t>
            </a:fld>
            <a:endParaRPr lang="en-GB"/>
          </a:p>
        </p:txBody>
      </p:sp>
    </p:spTree>
    <p:extLst>
      <p:ext uri="{BB962C8B-B14F-4D97-AF65-F5344CB8AC3E}">
        <p14:creationId xmlns:p14="http://schemas.microsoft.com/office/powerpoint/2010/main" val="2344051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CDB31-C2FC-4BF5-AB7F-D021660545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1D8164A-199C-493C-B832-50AFE8F67E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A097924-8D15-4C54-BA09-EDBBFB31B0CD}"/>
              </a:ext>
            </a:extLst>
          </p:cNvPr>
          <p:cNvSpPr>
            <a:spLocks noGrp="1"/>
          </p:cNvSpPr>
          <p:nvPr>
            <p:ph type="dt" sz="half" idx="10"/>
          </p:nvPr>
        </p:nvSpPr>
        <p:spPr/>
        <p:txBody>
          <a:bodyPr/>
          <a:lstStyle/>
          <a:p>
            <a:fld id="{79E04856-8EC3-4F9E-BD98-2D4B91DD0152}" type="datetime1">
              <a:rPr lang="en-GB" smtClean="0"/>
              <a:t>28/05/2025</a:t>
            </a:fld>
            <a:endParaRPr lang="en-GB"/>
          </a:p>
        </p:txBody>
      </p:sp>
      <p:sp>
        <p:nvSpPr>
          <p:cNvPr id="5" name="Footer Placeholder 4">
            <a:extLst>
              <a:ext uri="{FF2B5EF4-FFF2-40B4-BE49-F238E27FC236}">
                <a16:creationId xmlns:a16="http://schemas.microsoft.com/office/drawing/2014/main" id="{F971F2A1-1F07-451F-98B5-8EC5D69F6B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CE193E-3EA9-480B-92E7-6DC9F98370F2}"/>
              </a:ext>
            </a:extLst>
          </p:cNvPr>
          <p:cNvSpPr>
            <a:spLocks noGrp="1"/>
          </p:cNvSpPr>
          <p:nvPr>
            <p:ph type="sldNum" sz="quarter" idx="12"/>
          </p:nvPr>
        </p:nvSpPr>
        <p:spPr/>
        <p:txBody>
          <a:bodyPr/>
          <a:lstStyle/>
          <a:p>
            <a:fld id="{B8B4B32D-8265-4603-8ADC-BF3B122C8C24}" type="slidenum">
              <a:rPr lang="en-GB" smtClean="0"/>
              <a:t>‹#›</a:t>
            </a:fld>
            <a:endParaRPr lang="en-GB"/>
          </a:p>
        </p:txBody>
      </p:sp>
    </p:spTree>
    <p:extLst>
      <p:ext uri="{BB962C8B-B14F-4D97-AF65-F5344CB8AC3E}">
        <p14:creationId xmlns:p14="http://schemas.microsoft.com/office/powerpoint/2010/main" val="2499565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7878A-B21E-4DB4-8280-5DDA95A8B52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B46B37A-0998-4873-AD67-12EC62CD40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157592-1C64-4E44-8FB3-C24965E1975E}"/>
              </a:ext>
            </a:extLst>
          </p:cNvPr>
          <p:cNvSpPr>
            <a:spLocks noGrp="1"/>
          </p:cNvSpPr>
          <p:nvPr>
            <p:ph type="dt" sz="half" idx="10"/>
          </p:nvPr>
        </p:nvSpPr>
        <p:spPr/>
        <p:txBody>
          <a:bodyPr/>
          <a:lstStyle/>
          <a:p>
            <a:fld id="{4E7FFBA4-AD80-4F39-B8F1-041A5E3DBE39}" type="datetime1">
              <a:rPr lang="en-GB" smtClean="0"/>
              <a:t>28/05/2025</a:t>
            </a:fld>
            <a:endParaRPr lang="en-GB"/>
          </a:p>
        </p:txBody>
      </p:sp>
      <p:sp>
        <p:nvSpPr>
          <p:cNvPr id="5" name="Footer Placeholder 4">
            <a:extLst>
              <a:ext uri="{FF2B5EF4-FFF2-40B4-BE49-F238E27FC236}">
                <a16:creationId xmlns:a16="http://schemas.microsoft.com/office/drawing/2014/main" id="{F147F9B9-B027-4A91-AE5C-2919737A70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E0B809-E7D9-45EF-8B60-10289E986E58}"/>
              </a:ext>
            </a:extLst>
          </p:cNvPr>
          <p:cNvSpPr>
            <a:spLocks noGrp="1"/>
          </p:cNvSpPr>
          <p:nvPr>
            <p:ph type="sldNum" sz="quarter" idx="12"/>
          </p:nvPr>
        </p:nvSpPr>
        <p:spPr/>
        <p:txBody>
          <a:bodyPr/>
          <a:lstStyle/>
          <a:p>
            <a:fld id="{B8B4B32D-8265-4603-8ADC-BF3B122C8C24}" type="slidenum">
              <a:rPr lang="en-GB" smtClean="0"/>
              <a:t>‹#›</a:t>
            </a:fld>
            <a:endParaRPr lang="en-GB"/>
          </a:p>
        </p:txBody>
      </p:sp>
    </p:spTree>
    <p:extLst>
      <p:ext uri="{BB962C8B-B14F-4D97-AF65-F5344CB8AC3E}">
        <p14:creationId xmlns:p14="http://schemas.microsoft.com/office/powerpoint/2010/main" val="3375502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251CC2-2064-431B-A093-F784BE5C530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96A8EB8-B014-4ECB-AF36-0BAD43BAD4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1B0558-D6A6-4533-93EA-F1D5574B0830}"/>
              </a:ext>
            </a:extLst>
          </p:cNvPr>
          <p:cNvSpPr>
            <a:spLocks noGrp="1"/>
          </p:cNvSpPr>
          <p:nvPr>
            <p:ph type="dt" sz="half" idx="10"/>
          </p:nvPr>
        </p:nvSpPr>
        <p:spPr/>
        <p:txBody>
          <a:bodyPr/>
          <a:lstStyle/>
          <a:p>
            <a:fld id="{A954AFC6-F129-44A1-8528-5EEB703330FE}" type="datetime1">
              <a:rPr lang="en-GB" smtClean="0"/>
              <a:t>28/05/2025</a:t>
            </a:fld>
            <a:endParaRPr lang="en-GB"/>
          </a:p>
        </p:txBody>
      </p:sp>
      <p:sp>
        <p:nvSpPr>
          <p:cNvPr id="5" name="Footer Placeholder 4">
            <a:extLst>
              <a:ext uri="{FF2B5EF4-FFF2-40B4-BE49-F238E27FC236}">
                <a16:creationId xmlns:a16="http://schemas.microsoft.com/office/drawing/2014/main" id="{06C137E0-2F60-4810-A282-244F4B953B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0FD20A-8C83-4BAD-9071-99D5F6F82E23}"/>
              </a:ext>
            </a:extLst>
          </p:cNvPr>
          <p:cNvSpPr>
            <a:spLocks noGrp="1"/>
          </p:cNvSpPr>
          <p:nvPr>
            <p:ph type="sldNum" sz="quarter" idx="12"/>
          </p:nvPr>
        </p:nvSpPr>
        <p:spPr/>
        <p:txBody>
          <a:bodyPr/>
          <a:lstStyle/>
          <a:p>
            <a:fld id="{B8B4B32D-8265-4603-8ADC-BF3B122C8C24}" type="slidenum">
              <a:rPr lang="en-GB" smtClean="0"/>
              <a:t>‹#›</a:t>
            </a:fld>
            <a:endParaRPr lang="en-GB"/>
          </a:p>
        </p:txBody>
      </p:sp>
    </p:spTree>
    <p:extLst>
      <p:ext uri="{BB962C8B-B14F-4D97-AF65-F5344CB8AC3E}">
        <p14:creationId xmlns:p14="http://schemas.microsoft.com/office/powerpoint/2010/main" val="750924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F501-5F59-4131-B2EE-85D60CFA92F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8E4E93F-DDBB-4B7B-8367-C60D5106CB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A46667-9241-4F2E-9FF2-4895450FAFC2}"/>
              </a:ext>
            </a:extLst>
          </p:cNvPr>
          <p:cNvSpPr>
            <a:spLocks noGrp="1"/>
          </p:cNvSpPr>
          <p:nvPr>
            <p:ph type="dt" sz="half" idx="10"/>
          </p:nvPr>
        </p:nvSpPr>
        <p:spPr/>
        <p:txBody>
          <a:bodyPr/>
          <a:lstStyle/>
          <a:p>
            <a:fld id="{50DA005E-DE41-43D2-A405-A89533DA2CA1}" type="datetime1">
              <a:rPr lang="en-GB" smtClean="0"/>
              <a:t>28/05/2025</a:t>
            </a:fld>
            <a:endParaRPr lang="en-GB"/>
          </a:p>
        </p:txBody>
      </p:sp>
      <p:sp>
        <p:nvSpPr>
          <p:cNvPr id="5" name="Footer Placeholder 4">
            <a:extLst>
              <a:ext uri="{FF2B5EF4-FFF2-40B4-BE49-F238E27FC236}">
                <a16:creationId xmlns:a16="http://schemas.microsoft.com/office/drawing/2014/main" id="{08B2B641-1AA9-4786-AD9E-E819E77879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3DF2CD-DE53-4C54-ADB4-2C64DF724BBB}"/>
              </a:ext>
            </a:extLst>
          </p:cNvPr>
          <p:cNvSpPr>
            <a:spLocks noGrp="1"/>
          </p:cNvSpPr>
          <p:nvPr>
            <p:ph type="sldNum" sz="quarter" idx="12"/>
          </p:nvPr>
        </p:nvSpPr>
        <p:spPr/>
        <p:txBody>
          <a:bodyPr/>
          <a:lstStyle/>
          <a:p>
            <a:fld id="{B8B4B32D-8265-4603-8ADC-BF3B122C8C24}" type="slidenum">
              <a:rPr lang="en-GB" smtClean="0"/>
              <a:t>‹#›</a:t>
            </a:fld>
            <a:endParaRPr lang="en-GB"/>
          </a:p>
        </p:txBody>
      </p:sp>
    </p:spTree>
    <p:extLst>
      <p:ext uri="{BB962C8B-B14F-4D97-AF65-F5344CB8AC3E}">
        <p14:creationId xmlns:p14="http://schemas.microsoft.com/office/powerpoint/2010/main" val="2038847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CDB31-C2FC-4BF5-AB7F-D021660545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1D8164A-199C-493C-B832-50AFE8F67E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A097924-8D15-4C54-BA09-EDBBFB31B0CD}"/>
              </a:ext>
            </a:extLst>
          </p:cNvPr>
          <p:cNvSpPr>
            <a:spLocks noGrp="1"/>
          </p:cNvSpPr>
          <p:nvPr>
            <p:ph type="dt" sz="half" idx="10"/>
          </p:nvPr>
        </p:nvSpPr>
        <p:spPr/>
        <p:txBody>
          <a:bodyPr/>
          <a:lstStyle/>
          <a:p>
            <a:fld id="{79E04856-8EC3-4F9E-BD98-2D4B91DD0152}" type="datetime1">
              <a:rPr lang="en-GB" smtClean="0"/>
              <a:t>28/05/2025</a:t>
            </a:fld>
            <a:endParaRPr lang="en-GB"/>
          </a:p>
        </p:txBody>
      </p:sp>
      <p:sp>
        <p:nvSpPr>
          <p:cNvPr id="5" name="Footer Placeholder 4">
            <a:extLst>
              <a:ext uri="{FF2B5EF4-FFF2-40B4-BE49-F238E27FC236}">
                <a16:creationId xmlns:a16="http://schemas.microsoft.com/office/drawing/2014/main" id="{F971F2A1-1F07-451F-98B5-8EC5D69F6B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CE193E-3EA9-480B-92E7-6DC9F98370F2}"/>
              </a:ext>
            </a:extLst>
          </p:cNvPr>
          <p:cNvSpPr>
            <a:spLocks noGrp="1"/>
          </p:cNvSpPr>
          <p:nvPr>
            <p:ph type="sldNum" sz="quarter" idx="12"/>
          </p:nvPr>
        </p:nvSpPr>
        <p:spPr/>
        <p:txBody>
          <a:bodyPr/>
          <a:lstStyle/>
          <a:p>
            <a:fld id="{B8B4B32D-8265-4603-8ADC-BF3B122C8C24}" type="slidenum">
              <a:rPr lang="en-GB" smtClean="0"/>
              <a:t>‹#›</a:t>
            </a:fld>
            <a:endParaRPr lang="en-GB"/>
          </a:p>
        </p:txBody>
      </p:sp>
    </p:spTree>
    <p:extLst>
      <p:ext uri="{BB962C8B-B14F-4D97-AF65-F5344CB8AC3E}">
        <p14:creationId xmlns:p14="http://schemas.microsoft.com/office/powerpoint/2010/main" val="727809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4F0AFC6B-FBA0-4D12-8F70-BE59B5F28E60}"/>
              </a:ext>
            </a:extLst>
          </p:cNvPr>
          <p:cNvCxnSpPr/>
          <p:nvPr userDrawn="1"/>
        </p:nvCxnSpPr>
        <p:spPr>
          <a:xfrm flipV="1">
            <a:off x="0" y="860257"/>
            <a:ext cx="12192000" cy="57481"/>
          </a:xfrm>
          <a:prstGeom prst="line">
            <a:avLst/>
          </a:prstGeom>
        </p:spPr>
        <p:style>
          <a:lnRef idx="1">
            <a:schemeClr val="accent2"/>
          </a:lnRef>
          <a:fillRef idx="0">
            <a:schemeClr val="accent2"/>
          </a:fillRef>
          <a:effectRef idx="0">
            <a:schemeClr val="accent2"/>
          </a:effectRef>
          <a:fontRef idx="minor">
            <a:schemeClr val="tx1"/>
          </a:fontRef>
        </p:style>
      </p:cxnSp>
      <p:pic>
        <p:nvPicPr>
          <p:cNvPr id="9" name="Picture 8">
            <a:extLst>
              <a:ext uri="{FF2B5EF4-FFF2-40B4-BE49-F238E27FC236}">
                <a16:creationId xmlns:a16="http://schemas.microsoft.com/office/drawing/2014/main" id="{E4DCF3D5-DD48-4D6A-B7C1-ADA86BFD35A6}"/>
              </a:ext>
            </a:extLst>
          </p:cNvPr>
          <p:cNvPicPr>
            <a:picLocks noChangeAspect="1"/>
          </p:cNvPicPr>
          <p:nvPr userDrawn="1"/>
        </p:nvPicPr>
        <p:blipFill>
          <a:blip r:embed="rId2"/>
          <a:stretch>
            <a:fillRect/>
          </a:stretch>
        </p:blipFill>
        <p:spPr>
          <a:xfrm>
            <a:off x="203124" y="167153"/>
            <a:ext cx="803284" cy="574862"/>
          </a:xfrm>
          <a:prstGeom prst="rect">
            <a:avLst/>
          </a:prstGeom>
        </p:spPr>
      </p:pic>
      <p:sp>
        <p:nvSpPr>
          <p:cNvPr id="11" name="Text Placeholder 10">
            <a:extLst>
              <a:ext uri="{FF2B5EF4-FFF2-40B4-BE49-F238E27FC236}">
                <a16:creationId xmlns:a16="http://schemas.microsoft.com/office/drawing/2014/main" id="{CC79A7C7-FCDC-4E2C-A649-CD3CEBD07E05}"/>
              </a:ext>
            </a:extLst>
          </p:cNvPr>
          <p:cNvSpPr>
            <a:spLocks noGrp="1"/>
          </p:cNvSpPr>
          <p:nvPr>
            <p:ph type="body" sz="quarter" idx="13"/>
          </p:nvPr>
        </p:nvSpPr>
        <p:spPr>
          <a:xfrm>
            <a:off x="1117168" y="167153"/>
            <a:ext cx="10793680" cy="574862"/>
          </a:xfrm>
        </p:spPr>
        <p:txBody>
          <a:bodyPr/>
          <a:lstStyle>
            <a:lvl1pPr marL="0" indent="0">
              <a:buNone/>
              <a:defRPr b="1">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1963299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0C14A-F5D5-483A-8ADB-AEBC263165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73272C0-6974-4B04-8FFB-EBF6AC33AB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BA6D07-DAA2-4672-824C-18D45A15C58B}"/>
              </a:ext>
            </a:extLst>
          </p:cNvPr>
          <p:cNvSpPr>
            <a:spLocks noGrp="1"/>
          </p:cNvSpPr>
          <p:nvPr>
            <p:ph type="dt" sz="half" idx="10"/>
          </p:nvPr>
        </p:nvSpPr>
        <p:spPr/>
        <p:txBody>
          <a:bodyPr/>
          <a:lstStyle/>
          <a:p>
            <a:fld id="{2B89286C-4438-437A-A9D5-94176FB475D2}" type="datetime1">
              <a:rPr lang="en-GB" smtClean="0"/>
              <a:t>28/05/2025</a:t>
            </a:fld>
            <a:endParaRPr lang="en-GB"/>
          </a:p>
        </p:txBody>
      </p:sp>
      <p:sp>
        <p:nvSpPr>
          <p:cNvPr id="5" name="Footer Placeholder 4">
            <a:extLst>
              <a:ext uri="{FF2B5EF4-FFF2-40B4-BE49-F238E27FC236}">
                <a16:creationId xmlns:a16="http://schemas.microsoft.com/office/drawing/2014/main" id="{B8C8EFCD-BC47-4888-8F62-055FC34DDC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768B9D-0CEE-48E3-8A32-F83B4C18A8F6}"/>
              </a:ext>
            </a:extLst>
          </p:cNvPr>
          <p:cNvSpPr>
            <a:spLocks noGrp="1"/>
          </p:cNvSpPr>
          <p:nvPr>
            <p:ph type="sldNum" sz="quarter" idx="12"/>
          </p:nvPr>
        </p:nvSpPr>
        <p:spPr/>
        <p:txBody>
          <a:bodyPr/>
          <a:lstStyle/>
          <a:p>
            <a:fld id="{B8B4B32D-8265-4603-8ADC-BF3B122C8C24}" type="slidenum">
              <a:rPr lang="en-GB" smtClean="0"/>
              <a:t>‹#›</a:t>
            </a:fld>
            <a:endParaRPr lang="en-GB"/>
          </a:p>
        </p:txBody>
      </p:sp>
    </p:spTree>
    <p:extLst>
      <p:ext uri="{BB962C8B-B14F-4D97-AF65-F5344CB8AC3E}">
        <p14:creationId xmlns:p14="http://schemas.microsoft.com/office/powerpoint/2010/main" val="30333373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90045-DA37-401A-9088-F0236AB3376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EC8C5CA-099F-413D-9DC7-3AF9795E71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D321336-6259-4FFB-B17B-BA9A9D197F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5D45C46-BBB1-40F3-8A67-1BE67393ED92}"/>
              </a:ext>
            </a:extLst>
          </p:cNvPr>
          <p:cNvSpPr>
            <a:spLocks noGrp="1"/>
          </p:cNvSpPr>
          <p:nvPr>
            <p:ph type="dt" sz="half" idx="10"/>
          </p:nvPr>
        </p:nvSpPr>
        <p:spPr/>
        <p:txBody>
          <a:bodyPr/>
          <a:lstStyle/>
          <a:p>
            <a:fld id="{689F9610-3B73-44F0-BBF9-6C418293EA26}" type="datetime1">
              <a:rPr lang="en-GB" smtClean="0"/>
              <a:t>28/05/2025</a:t>
            </a:fld>
            <a:endParaRPr lang="en-GB"/>
          </a:p>
        </p:txBody>
      </p:sp>
      <p:sp>
        <p:nvSpPr>
          <p:cNvPr id="6" name="Footer Placeholder 5">
            <a:extLst>
              <a:ext uri="{FF2B5EF4-FFF2-40B4-BE49-F238E27FC236}">
                <a16:creationId xmlns:a16="http://schemas.microsoft.com/office/drawing/2014/main" id="{F739C8CF-E6DD-4A38-9154-D27835A9075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AD81543-DED4-4657-A3E0-069495C79EA1}"/>
              </a:ext>
            </a:extLst>
          </p:cNvPr>
          <p:cNvSpPr>
            <a:spLocks noGrp="1"/>
          </p:cNvSpPr>
          <p:nvPr>
            <p:ph type="sldNum" sz="quarter" idx="12"/>
          </p:nvPr>
        </p:nvSpPr>
        <p:spPr/>
        <p:txBody>
          <a:bodyPr/>
          <a:lstStyle/>
          <a:p>
            <a:fld id="{B8B4B32D-8265-4603-8ADC-BF3B122C8C24}" type="slidenum">
              <a:rPr lang="en-GB" smtClean="0"/>
              <a:t>‹#›</a:t>
            </a:fld>
            <a:endParaRPr lang="en-GB"/>
          </a:p>
        </p:txBody>
      </p:sp>
    </p:spTree>
    <p:extLst>
      <p:ext uri="{BB962C8B-B14F-4D97-AF65-F5344CB8AC3E}">
        <p14:creationId xmlns:p14="http://schemas.microsoft.com/office/powerpoint/2010/main" val="1733063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F0B44-6E04-41E2-88AE-DD8B63DE8EE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1109FED-10C5-45B1-BBAE-88A5F4FB68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38DFAD-21BC-47A1-99EA-BAD3E6F191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31F6051-BD78-4020-9C3C-B4F0B90B24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5498BD-48C0-4EE8-9C8F-ABDAA84AFD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2C0729B-D316-45D7-8A26-E8B3F2489C19}"/>
              </a:ext>
            </a:extLst>
          </p:cNvPr>
          <p:cNvSpPr>
            <a:spLocks noGrp="1"/>
          </p:cNvSpPr>
          <p:nvPr>
            <p:ph type="dt" sz="half" idx="10"/>
          </p:nvPr>
        </p:nvSpPr>
        <p:spPr/>
        <p:txBody>
          <a:bodyPr/>
          <a:lstStyle/>
          <a:p>
            <a:fld id="{BEF87D97-7BAE-4D03-8C79-AB7E8436D720}" type="datetime1">
              <a:rPr lang="en-GB" smtClean="0"/>
              <a:t>28/05/2025</a:t>
            </a:fld>
            <a:endParaRPr lang="en-GB"/>
          </a:p>
        </p:txBody>
      </p:sp>
      <p:sp>
        <p:nvSpPr>
          <p:cNvPr id="8" name="Footer Placeholder 7">
            <a:extLst>
              <a:ext uri="{FF2B5EF4-FFF2-40B4-BE49-F238E27FC236}">
                <a16:creationId xmlns:a16="http://schemas.microsoft.com/office/drawing/2014/main" id="{89C128C7-63F1-4772-A2C7-99BD39F8325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1E1A37F-8F09-41FA-A02E-1574EDEC6DF8}"/>
              </a:ext>
            </a:extLst>
          </p:cNvPr>
          <p:cNvSpPr>
            <a:spLocks noGrp="1"/>
          </p:cNvSpPr>
          <p:nvPr>
            <p:ph type="sldNum" sz="quarter" idx="12"/>
          </p:nvPr>
        </p:nvSpPr>
        <p:spPr/>
        <p:txBody>
          <a:bodyPr/>
          <a:lstStyle/>
          <a:p>
            <a:fld id="{B8B4B32D-8265-4603-8ADC-BF3B122C8C24}" type="slidenum">
              <a:rPr lang="en-GB" smtClean="0"/>
              <a:t>‹#›</a:t>
            </a:fld>
            <a:endParaRPr lang="en-GB"/>
          </a:p>
        </p:txBody>
      </p:sp>
    </p:spTree>
    <p:extLst>
      <p:ext uri="{BB962C8B-B14F-4D97-AF65-F5344CB8AC3E}">
        <p14:creationId xmlns:p14="http://schemas.microsoft.com/office/powerpoint/2010/main" val="33243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73CD0-542B-4E89-B25D-F70FB060E68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2001F47-218E-4507-88B0-A1DC172AAEEE}"/>
              </a:ext>
            </a:extLst>
          </p:cNvPr>
          <p:cNvSpPr>
            <a:spLocks noGrp="1"/>
          </p:cNvSpPr>
          <p:nvPr>
            <p:ph type="dt" sz="half" idx="10"/>
          </p:nvPr>
        </p:nvSpPr>
        <p:spPr/>
        <p:txBody>
          <a:bodyPr/>
          <a:lstStyle/>
          <a:p>
            <a:fld id="{62C3DBDB-A3BC-43D1-9962-3F93F361EA2B}" type="datetime1">
              <a:rPr lang="en-GB" smtClean="0"/>
              <a:t>28/05/2025</a:t>
            </a:fld>
            <a:endParaRPr lang="en-GB"/>
          </a:p>
        </p:txBody>
      </p:sp>
      <p:sp>
        <p:nvSpPr>
          <p:cNvPr id="4" name="Footer Placeholder 3">
            <a:extLst>
              <a:ext uri="{FF2B5EF4-FFF2-40B4-BE49-F238E27FC236}">
                <a16:creationId xmlns:a16="http://schemas.microsoft.com/office/drawing/2014/main" id="{0887AD9D-E81C-46E7-AD15-EC3332C54E4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31F1CC6-FF69-4B89-92DC-5C47E3E48AF3}"/>
              </a:ext>
            </a:extLst>
          </p:cNvPr>
          <p:cNvSpPr>
            <a:spLocks noGrp="1"/>
          </p:cNvSpPr>
          <p:nvPr>
            <p:ph type="sldNum" sz="quarter" idx="12"/>
          </p:nvPr>
        </p:nvSpPr>
        <p:spPr/>
        <p:txBody>
          <a:bodyPr/>
          <a:lstStyle/>
          <a:p>
            <a:fld id="{B8B4B32D-8265-4603-8ADC-BF3B122C8C24}" type="slidenum">
              <a:rPr lang="en-GB" smtClean="0"/>
              <a:t>‹#›</a:t>
            </a:fld>
            <a:endParaRPr lang="en-GB"/>
          </a:p>
        </p:txBody>
      </p:sp>
    </p:spTree>
    <p:extLst>
      <p:ext uri="{BB962C8B-B14F-4D97-AF65-F5344CB8AC3E}">
        <p14:creationId xmlns:p14="http://schemas.microsoft.com/office/powerpoint/2010/main" val="26926575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85608B-3D29-4A15-83A0-8AD62CD12B60}"/>
              </a:ext>
            </a:extLst>
          </p:cNvPr>
          <p:cNvSpPr>
            <a:spLocks noGrp="1"/>
          </p:cNvSpPr>
          <p:nvPr>
            <p:ph type="dt" sz="half" idx="10"/>
          </p:nvPr>
        </p:nvSpPr>
        <p:spPr/>
        <p:txBody>
          <a:bodyPr/>
          <a:lstStyle/>
          <a:p>
            <a:fld id="{4752C56E-8B24-4D9D-888B-D557AA188551}" type="datetime1">
              <a:rPr lang="en-GB" smtClean="0"/>
              <a:t>28/05/2025</a:t>
            </a:fld>
            <a:endParaRPr lang="en-GB"/>
          </a:p>
        </p:txBody>
      </p:sp>
      <p:sp>
        <p:nvSpPr>
          <p:cNvPr id="3" name="Footer Placeholder 2">
            <a:extLst>
              <a:ext uri="{FF2B5EF4-FFF2-40B4-BE49-F238E27FC236}">
                <a16:creationId xmlns:a16="http://schemas.microsoft.com/office/drawing/2014/main" id="{5990105F-DE42-459A-AAEE-D3E51ABCFC9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68F1AE7-C1D8-4FEB-A486-130F4DB03ED7}"/>
              </a:ext>
            </a:extLst>
          </p:cNvPr>
          <p:cNvSpPr>
            <a:spLocks noGrp="1"/>
          </p:cNvSpPr>
          <p:nvPr>
            <p:ph type="sldNum" sz="quarter" idx="12"/>
          </p:nvPr>
        </p:nvSpPr>
        <p:spPr/>
        <p:txBody>
          <a:bodyPr/>
          <a:lstStyle/>
          <a:p>
            <a:fld id="{B8B4B32D-8265-4603-8ADC-BF3B122C8C24}" type="slidenum">
              <a:rPr lang="en-GB" smtClean="0"/>
              <a:t>‹#›</a:t>
            </a:fld>
            <a:endParaRPr lang="en-GB"/>
          </a:p>
        </p:txBody>
      </p:sp>
    </p:spTree>
    <p:extLst>
      <p:ext uri="{BB962C8B-B14F-4D97-AF65-F5344CB8AC3E}">
        <p14:creationId xmlns:p14="http://schemas.microsoft.com/office/powerpoint/2010/main" val="2651520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F3DF2CD-DE53-4C54-ADB4-2C64DF724BBB}"/>
              </a:ext>
            </a:extLst>
          </p:cNvPr>
          <p:cNvSpPr>
            <a:spLocks noGrp="1"/>
          </p:cNvSpPr>
          <p:nvPr>
            <p:ph type="sldNum" sz="quarter" idx="12"/>
          </p:nvPr>
        </p:nvSpPr>
        <p:spPr/>
        <p:txBody>
          <a:bodyPr/>
          <a:lstStyle/>
          <a:p>
            <a:fld id="{B8B4B32D-8265-4603-8ADC-BF3B122C8C24}" type="slidenum">
              <a:rPr lang="en-GB" smtClean="0"/>
              <a:t>‹#›</a:t>
            </a:fld>
            <a:endParaRPr lang="en-GB"/>
          </a:p>
        </p:txBody>
      </p:sp>
      <p:cxnSp>
        <p:nvCxnSpPr>
          <p:cNvPr id="7" name="Straight Connector 6">
            <a:extLst>
              <a:ext uri="{FF2B5EF4-FFF2-40B4-BE49-F238E27FC236}">
                <a16:creationId xmlns:a16="http://schemas.microsoft.com/office/drawing/2014/main" id="{7E808E28-096F-4AC6-8A5C-4A48441F8066}"/>
              </a:ext>
            </a:extLst>
          </p:cNvPr>
          <p:cNvCxnSpPr>
            <a:cxnSpLocks/>
          </p:cNvCxnSpPr>
          <p:nvPr userDrawn="1"/>
        </p:nvCxnSpPr>
        <p:spPr>
          <a:xfrm>
            <a:off x="0" y="993913"/>
            <a:ext cx="12192000" cy="0"/>
          </a:xfrm>
          <a:prstGeom prst="line">
            <a:avLst/>
          </a:prstGeom>
        </p:spPr>
        <p:style>
          <a:lnRef idx="1">
            <a:schemeClr val="accent2"/>
          </a:lnRef>
          <a:fillRef idx="0">
            <a:schemeClr val="accent2"/>
          </a:fillRef>
          <a:effectRef idx="0">
            <a:schemeClr val="accent2"/>
          </a:effectRef>
          <a:fontRef idx="minor">
            <a:schemeClr val="tx1"/>
          </a:fontRef>
        </p:style>
      </p:cxnSp>
      <p:pic>
        <p:nvPicPr>
          <p:cNvPr id="8" name="Picture 7">
            <a:extLst>
              <a:ext uri="{FF2B5EF4-FFF2-40B4-BE49-F238E27FC236}">
                <a16:creationId xmlns:a16="http://schemas.microsoft.com/office/drawing/2014/main" id="{CDC0EC93-42E7-4382-AED7-9B3757D344BE}"/>
              </a:ext>
            </a:extLst>
          </p:cNvPr>
          <p:cNvPicPr>
            <a:picLocks noChangeAspect="1"/>
          </p:cNvPicPr>
          <p:nvPr userDrawn="1"/>
        </p:nvPicPr>
        <p:blipFill>
          <a:blip r:embed="rId2"/>
          <a:stretch>
            <a:fillRect/>
          </a:stretch>
        </p:blipFill>
        <p:spPr>
          <a:xfrm>
            <a:off x="220723" y="285395"/>
            <a:ext cx="803284" cy="574862"/>
          </a:xfrm>
          <a:prstGeom prst="rect">
            <a:avLst/>
          </a:prstGeom>
        </p:spPr>
      </p:pic>
      <p:sp>
        <p:nvSpPr>
          <p:cNvPr id="9" name="Text Placeholder 10">
            <a:extLst>
              <a:ext uri="{FF2B5EF4-FFF2-40B4-BE49-F238E27FC236}">
                <a16:creationId xmlns:a16="http://schemas.microsoft.com/office/drawing/2014/main" id="{17F9E5B9-18CD-4BF0-B995-4C417701FBAC}"/>
              </a:ext>
            </a:extLst>
          </p:cNvPr>
          <p:cNvSpPr>
            <a:spLocks noGrp="1"/>
          </p:cNvSpPr>
          <p:nvPr>
            <p:ph type="body" sz="quarter" idx="13"/>
          </p:nvPr>
        </p:nvSpPr>
        <p:spPr>
          <a:xfrm>
            <a:off x="1209531" y="285395"/>
            <a:ext cx="11074832" cy="574862"/>
          </a:xfrm>
        </p:spPr>
        <p:txBody>
          <a:bodyPr/>
          <a:lstStyle>
            <a:lvl1pPr marL="0" indent="0">
              <a:buNone/>
              <a:defRPr b="1">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25230546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9E9AA-2E14-4AC4-8165-BFFD95AE3E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D0C4970-0E5F-4B65-BD25-D143CB2CCF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59AE5F0-4E78-4B9E-94F5-656A729C4C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8A48AD-C18E-46D2-91D8-40D94CE92B5B}"/>
              </a:ext>
            </a:extLst>
          </p:cNvPr>
          <p:cNvSpPr>
            <a:spLocks noGrp="1"/>
          </p:cNvSpPr>
          <p:nvPr>
            <p:ph type="dt" sz="half" idx="10"/>
          </p:nvPr>
        </p:nvSpPr>
        <p:spPr/>
        <p:txBody>
          <a:bodyPr/>
          <a:lstStyle/>
          <a:p>
            <a:fld id="{24D7558C-4B61-4754-B3F3-85C08B69BB5B}" type="datetime1">
              <a:rPr lang="en-GB" smtClean="0"/>
              <a:t>28/05/2025</a:t>
            </a:fld>
            <a:endParaRPr lang="en-GB"/>
          </a:p>
        </p:txBody>
      </p:sp>
      <p:sp>
        <p:nvSpPr>
          <p:cNvPr id="6" name="Footer Placeholder 5">
            <a:extLst>
              <a:ext uri="{FF2B5EF4-FFF2-40B4-BE49-F238E27FC236}">
                <a16:creationId xmlns:a16="http://schemas.microsoft.com/office/drawing/2014/main" id="{06A2F93F-ECC3-48BD-A0D7-BA8BB3729C5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CAA7D16-0D24-400D-B07B-AFF09493DD33}"/>
              </a:ext>
            </a:extLst>
          </p:cNvPr>
          <p:cNvSpPr>
            <a:spLocks noGrp="1"/>
          </p:cNvSpPr>
          <p:nvPr>
            <p:ph type="sldNum" sz="quarter" idx="12"/>
          </p:nvPr>
        </p:nvSpPr>
        <p:spPr/>
        <p:txBody>
          <a:bodyPr/>
          <a:lstStyle/>
          <a:p>
            <a:fld id="{B8B4B32D-8265-4603-8ADC-BF3B122C8C24}" type="slidenum">
              <a:rPr lang="en-GB" smtClean="0"/>
              <a:t>‹#›</a:t>
            </a:fld>
            <a:endParaRPr lang="en-GB"/>
          </a:p>
        </p:txBody>
      </p:sp>
    </p:spTree>
    <p:extLst>
      <p:ext uri="{BB962C8B-B14F-4D97-AF65-F5344CB8AC3E}">
        <p14:creationId xmlns:p14="http://schemas.microsoft.com/office/powerpoint/2010/main" val="6387504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D1E99-88D3-475F-A693-FE05338F96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AACD032-21B0-4D71-9805-344F752F6E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DF45FC9-E228-4199-887B-20FC7721F7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6AFF57-76E3-4C9A-BE7F-74543ACEFEDC}"/>
              </a:ext>
            </a:extLst>
          </p:cNvPr>
          <p:cNvSpPr>
            <a:spLocks noGrp="1"/>
          </p:cNvSpPr>
          <p:nvPr>
            <p:ph type="dt" sz="half" idx="10"/>
          </p:nvPr>
        </p:nvSpPr>
        <p:spPr/>
        <p:txBody>
          <a:bodyPr/>
          <a:lstStyle/>
          <a:p>
            <a:fld id="{5CD7A0BC-E663-47C3-B31B-B1EFE3E3D5D5}" type="datetime1">
              <a:rPr lang="en-GB" smtClean="0"/>
              <a:t>28/05/2025</a:t>
            </a:fld>
            <a:endParaRPr lang="en-GB"/>
          </a:p>
        </p:txBody>
      </p:sp>
      <p:sp>
        <p:nvSpPr>
          <p:cNvPr id="6" name="Footer Placeholder 5">
            <a:extLst>
              <a:ext uri="{FF2B5EF4-FFF2-40B4-BE49-F238E27FC236}">
                <a16:creationId xmlns:a16="http://schemas.microsoft.com/office/drawing/2014/main" id="{2ECD1A62-6F32-43AD-A908-CEC2C7E92F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A82390-3F2E-4D57-A08C-F3F80545A86A}"/>
              </a:ext>
            </a:extLst>
          </p:cNvPr>
          <p:cNvSpPr>
            <a:spLocks noGrp="1"/>
          </p:cNvSpPr>
          <p:nvPr>
            <p:ph type="sldNum" sz="quarter" idx="12"/>
          </p:nvPr>
        </p:nvSpPr>
        <p:spPr/>
        <p:txBody>
          <a:bodyPr/>
          <a:lstStyle/>
          <a:p>
            <a:fld id="{B8B4B32D-8265-4603-8ADC-BF3B122C8C24}" type="slidenum">
              <a:rPr lang="en-GB" smtClean="0"/>
              <a:t>‹#›</a:t>
            </a:fld>
            <a:endParaRPr lang="en-GB"/>
          </a:p>
        </p:txBody>
      </p:sp>
    </p:spTree>
    <p:extLst>
      <p:ext uri="{BB962C8B-B14F-4D97-AF65-F5344CB8AC3E}">
        <p14:creationId xmlns:p14="http://schemas.microsoft.com/office/powerpoint/2010/main" val="29315417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7878A-B21E-4DB4-8280-5DDA95A8B52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B46B37A-0998-4873-AD67-12EC62CD40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157592-1C64-4E44-8FB3-C24965E1975E}"/>
              </a:ext>
            </a:extLst>
          </p:cNvPr>
          <p:cNvSpPr>
            <a:spLocks noGrp="1"/>
          </p:cNvSpPr>
          <p:nvPr>
            <p:ph type="dt" sz="half" idx="10"/>
          </p:nvPr>
        </p:nvSpPr>
        <p:spPr/>
        <p:txBody>
          <a:bodyPr/>
          <a:lstStyle/>
          <a:p>
            <a:fld id="{4E7FFBA4-AD80-4F39-B8F1-041A5E3DBE39}" type="datetime1">
              <a:rPr lang="en-GB" smtClean="0"/>
              <a:t>28/05/2025</a:t>
            </a:fld>
            <a:endParaRPr lang="en-GB"/>
          </a:p>
        </p:txBody>
      </p:sp>
      <p:sp>
        <p:nvSpPr>
          <p:cNvPr id="5" name="Footer Placeholder 4">
            <a:extLst>
              <a:ext uri="{FF2B5EF4-FFF2-40B4-BE49-F238E27FC236}">
                <a16:creationId xmlns:a16="http://schemas.microsoft.com/office/drawing/2014/main" id="{F147F9B9-B027-4A91-AE5C-2919737A70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E0B809-E7D9-45EF-8B60-10289E986E58}"/>
              </a:ext>
            </a:extLst>
          </p:cNvPr>
          <p:cNvSpPr>
            <a:spLocks noGrp="1"/>
          </p:cNvSpPr>
          <p:nvPr>
            <p:ph type="sldNum" sz="quarter" idx="12"/>
          </p:nvPr>
        </p:nvSpPr>
        <p:spPr/>
        <p:txBody>
          <a:bodyPr/>
          <a:lstStyle/>
          <a:p>
            <a:fld id="{B8B4B32D-8265-4603-8ADC-BF3B122C8C24}" type="slidenum">
              <a:rPr lang="en-GB" smtClean="0"/>
              <a:t>‹#›</a:t>
            </a:fld>
            <a:endParaRPr lang="en-GB"/>
          </a:p>
        </p:txBody>
      </p:sp>
    </p:spTree>
    <p:extLst>
      <p:ext uri="{BB962C8B-B14F-4D97-AF65-F5344CB8AC3E}">
        <p14:creationId xmlns:p14="http://schemas.microsoft.com/office/powerpoint/2010/main" val="26752539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251CC2-2064-431B-A093-F784BE5C530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96A8EB8-B014-4ECB-AF36-0BAD43BAD4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1B0558-D6A6-4533-93EA-F1D5574B0830}"/>
              </a:ext>
            </a:extLst>
          </p:cNvPr>
          <p:cNvSpPr>
            <a:spLocks noGrp="1"/>
          </p:cNvSpPr>
          <p:nvPr>
            <p:ph type="dt" sz="half" idx="10"/>
          </p:nvPr>
        </p:nvSpPr>
        <p:spPr/>
        <p:txBody>
          <a:bodyPr/>
          <a:lstStyle/>
          <a:p>
            <a:fld id="{A954AFC6-F129-44A1-8528-5EEB703330FE}" type="datetime1">
              <a:rPr lang="en-GB" smtClean="0"/>
              <a:t>28/05/2025</a:t>
            </a:fld>
            <a:endParaRPr lang="en-GB"/>
          </a:p>
        </p:txBody>
      </p:sp>
      <p:sp>
        <p:nvSpPr>
          <p:cNvPr id="5" name="Footer Placeholder 4">
            <a:extLst>
              <a:ext uri="{FF2B5EF4-FFF2-40B4-BE49-F238E27FC236}">
                <a16:creationId xmlns:a16="http://schemas.microsoft.com/office/drawing/2014/main" id="{06C137E0-2F60-4810-A282-244F4B953B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0FD20A-8C83-4BAD-9071-99D5F6F82E23}"/>
              </a:ext>
            </a:extLst>
          </p:cNvPr>
          <p:cNvSpPr>
            <a:spLocks noGrp="1"/>
          </p:cNvSpPr>
          <p:nvPr>
            <p:ph type="sldNum" sz="quarter" idx="12"/>
          </p:nvPr>
        </p:nvSpPr>
        <p:spPr/>
        <p:txBody>
          <a:bodyPr/>
          <a:lstStyle/>
          <a:p>
            <a:fld id="{B8B4B32D-8265-4603-8ADC-BF3B122C8C24}" type="slidenum">
              <a:rPr lang="en-GB" smtClean="0"/>
              <a:t>‹#›</a:t>
            </a:fld>
            <a:endParaRPr lang="en-GB"/>
          </a:p>
        </p:txBody>
      </p:sp>
    </p:spTree>
    <p:extLst>
      <p:ext uri="{BB962C8B-B14F-4D97-AF65-F5344CB8AC3E}">
        <p14:creationId xmlns:p14="http://schemas.microsoft.com/office/powerpoint/2010/main" val="3117079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F501-5F59-4131-B2EE-85D60CFA92F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8E4E93F-DDBB-4B7B-8367-C60D5106CB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A46667-9241-4F2E-9FF2-4895450FAFC2}"/>
              </a:ext>
            </a:extLst>
          </p:cNvPr>
          <p:cNvSpPr>
            <a:spLocks noGrp="1"/>
          </p:cNvSpPr>
          <p:nvPr>
            <p:ph type="dt" sz="half" idx="10"/>
          </p:nvPr>
        </p:nvSpPr>
        <p:spPr/>
        <p:txBody>
          <a:bodyPr/>
          <a:lstStyle/>
          <a:p>
            <a:fld id="{50DA005E-DE41-43D2-A405-A89533DA2CA1}" type="datetime1">
              <a:rPr lang="en-GB" smtClean="0"/>
              <a:t>28/05/2025</a:t>
            </a:fld>
            <a:endParaRPr lang="en-GB"/>
          </a:p>
        </p:txBody>
      </p:sp>
      <p:sp>
        <p:nvSpPr>
          <p:cNvPr id="5" name="Footer Placeholder 4">
            <a:extLst>
              <a:ext uri="{FF2B5EF4-FFF2-40B4-BE49-F238E27FC236}">
                <a16:creationId xmlns:a16="http://schemas.microsoft.com/office/drawing/2014/main" id="{08B2B641-1AA9-4786-AD9E-E819E77879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3DF2CD-DE53-4C54-ADB4-2C64DF724BBB}"/>
              </a:ext>
            </a:extLst>
          </p:cNvPr>
          <p:cNvSpPr>
            <a:spLocks noGrp="1"/>
          </p:cNvSpPr>
          <p:nvPr>
            <p:ph type="sldNum" sz="quarter" idx="12"/>
          </p:nvPr>
        </p:nvSpPr>
        <p:spPr/>
        <p:txBody>
          <a:bodyPr/>
          <a:lstStyle/>
          <a:p>
            <a:fld id="{B8B4B32D-8265-4603-8ADC-BF3B122C8C24}" type="slidenum">
              <a:rPr lang="en-GB" smtClean="0"/>
              <a:t>‹#›</a:t>
            </a:fld>
            <a:endParaRPr lang="en-GB"/>
          </a:p>
        </p:txBody>
      </p:sp>
    </p:spTree>
    <p:extLst>
      <p:ext uri="{BB962C8B-B14F-4D97-AF65-F5344CB8AC3E}">
        <p14:creationId xmlns:p14="http://schemas.microsoft.com/office/powerpoint/2010/main" val="4195962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0C14A-F5D5-483A-8ADB-AEBC263165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73272C0-6974-4B04-8FFB-EBF6AC33AB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BA6D07-DAA2-4672-824C-18D45A15C58B}"/>
              </a:ext>
            </a:extLst>
          </p:cNvPr>
          <p:cNvSpPr>
            <a:spLocks noGrp="1"/>
          </p:cNvSpPr>
          <p:nvPr>
            <p:ph type="dt" sz="half" idx="10"/>
          </p:nvPr>
        </p:nvSpPr>
        <p:spPr/>
        <p:txBody>
          <a:bodyPr/>
          <a:lstStyle/>
          <a:p>
            <a:fld id="{2B89286C-4438-437A-A9D5-94176FB475D2}" type="datetime1">
              <a:rPr lang="en-GB" smtClean="0"/>
              <a:t>28/05/2025</a:t>
            </a:fld>
            <a:endParaRPr lang="en-GB"/>
          </a:p>
        </p:txBody>
      </p:sp>
      <p:sp>
        <p:nvSpPr>
          <p:cNvPr id="5" name="Footer Placeholder 4">
            <a:extLst>
              <a:ext uri="{FF2B5EF4-FFF2-40B4-BE49-F238E27FC236}">
                <a16:creationId xmlns:a16="http://schemas.microsoft.com/office/drawing/2014/main" id="{B8C8EFCD-BC47-4888-8F62-055FC34DDC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768B9D-0CEE-48E3-8A32-F83B4C18A8F6}"/>
              </a:ext>
            </a:extLst>
          </p:cNvPr>
          <p:cNvSpPr>
            <a:spLocks noGrp="1"/>
          </p:cNvSpPr>
          <p:nvPr>
            <p:ph type="sldNum" sz="quarter" idx="12"/>
          </p:nvPr>
        </p:nvSpPr>
        <p:spPr/>
        <p:txBody>
          <a:bodyPr/>
          <a:lstStyle/>
          <a:p>
            <a:fld id="{B8B4B32D-8265-4603-8ADC-BF3B122C8C24}" type="slidenum">
              <a:rPr lang="en-GB" smtClean="0"/>
              <a:t>‹#›</a:t>
            </a:fld>
            <a:endParaRPr lang="en-GB"/>
          </a:p>
        </p:txBody>
      </p:sp>
    </p:spTree>
    <p:extLst>
      <p:ext uri="{BB962C8B-B14F-4D97-AF65-F5344CB8AC3E}">
        <p14:creationId xmlns:p14="http://schemas.microsoft.com/office/powerpoint/2010/main" val="261746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90045-DA37-401A-9088-F0236AB3376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EC8C5CA-099F-413D-9DC7-3AF9795E71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D321336-6259-4FFB-B17B-BA9A9D197F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5D45C46-BBB1-40F3-8A67-1BE67393ED92}"/>
              </a:ext>
            </a:extLst>
          </p:cNvPr>
          <p:cNvSpPr>
            <a:spLocks noGrp="1"/>
          </p:cNvSpPr>
          <p:nvPr>
            <p:ph type="dt" sz="half" idx="10"/>
          </p:nvPr>
        </p:nvSpPr>
        <p:spPr/>
        <p:txBody>
          <a:bodyPr/>
          <a:lstStyle/>
          <a:p>
            <a:fld id="{689F9610-3B73-44F0-BBF9-6C418293EA26}" type="datetime1">
              <a:rPr lang="en-GB" smtClean="0"/>
              <a:t>28/05/2025</a:t>
            </a:fld>
            <a:endParaRPr lang="en-GB"/>
          </a:p>
        </p:txBody>
      </p:sp>
      <p:sp>
        <p:nvSpPr>
          <p:cNvPr id="6" name="Footer Placeholder 5">
            <a:extLst>
              <a:ext uri="{FF2B5EF4-FFF2-40B4-BE49-F238E27FC236}">
                <a16:creationId xmlns:a16="http://schemas.microsoft.com/office/drawing/2014/main" id="{F739C8CF-E6DD-4A38-9154-D27835A9075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AD81543-DED4-4657-A3E0-069495C79EA1}"/>
              </a:ext>
            </a:extLst>
          </p:cNvPr>
          <p:cNvSpPr>
            <a:spLocks noGrp="1"/>
          </p:cNvSpPr>
          <p:nvPr>
            <p:ph type="sldNum" sz="quarter" idx="12"/>
          </p:nvPr>
        </p:nvSpPr>
        <p:spPr/>
        <p:txBody>
          <a:bodyPr/>
          <a:lstStyle/>
          <a:p>
            <a:fld id="{B8B4B32D-8265-4603-8ADC-BF3B122C8C24}" type="slidenum">
              <a:rPr lang="en-GB" smtClean="0"/>
              <a:t>‹#›</a:t>
            </a:fld>
            <a:endParaRPr lang="en-GB"/>
          </a:p>
        </p:txBody>
      </p:sp>
    </p:spTree>
    <p:extLst>
      <p:ext uri="{BB962C8B-B14F-4D97-AF65-F5344CB8AC3E}">
        <p14:creationId xmlns:p14="http://schemas.microsoft.com/office/powerpoint/2010/main" val="841113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F0B44-6E04-41E2-88AE-DD8B63DE8EE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1109FED-10C5-45B1-BBAE-88A5F4FB68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38DFAD-21BC-47A1-99EA-BAD3E6F191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31F6051-BD78-4020-9C3C-B4F0B90B24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5498BD-48C0-4EE8-9C8F-ABDAA84AFD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2C0729B-D316-45D7-8A26-E8B3F2489C19}"/>
              </a:ext>
            </a:extLst>
          </p:cNvPr>
          <p:cNvSpPr>
            <a:spLocks noGrp="1"/>
          </p:cNvSpPr>
          <p:nvPr>
            <p:ph type="dt" sz="half" idx="10"/>
          </p:nvPr>
        </p:nvSpPr>
        <p:spPr/>
        <p:txBody>
          <a:bodyPr/>
          <a:lstStyle/>
          <a:p>
            <a:fld id="{BEF87D97-7BAE-4D03-8C79-AB7E8436D720}" type="datetime1">
              <a:rPr lang="en-GB" smtClean="0"/>
              <a:t>28/05/2025</a:t>
            </a:fld>
            <a:endParaRPr lang="en-GB"/>
          </a:p>
        </p:txBody>
      </p:sp>
      <p:sp>
        <p:nvSpPr>
          <p:cNvPr id="8" name="Footer Placeholder 7">
            <a:extLst>
              <a:ext uri="{FF2B5EF4-FFF2-40B4-BE49-F238E27FC236}">
                <a16:creationId xmlns:a16="http://schemas.microsoft.com/office/drawing/2014/main" id="{89C128C7-63F1-4772-A2C7-99BD39F8325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1E1A37F-8F09-41FA-A02E-1574EDEC6DF8}"/>
              </a:ext>
            </a:extLst>
          </p:cNvPr>
          <p:cNvSpPr>
            <a:spLocks noGrp="1"/>
          </p:cNvSpPr>
          <p:nvPr>
            <p:ph type="sldNum" sz="quarter" idx="12"/>
          </p:nvPr>
        </p:nvSpPr>
        <p:spPr/>
        <p:txBody>
          <a:bodyPr/>
          <a:lstStyle/>
          <a:p>
            <a:fld id="{B8B4B32D-8265-4603-8ADC-BF3B122C8C24}" type="slidenum">
              <a:rPr lang="en-GB" smtClean="0"/>
              <a:t>‹#›</a:t>
            </a:fld>
            <a:endParaRPr lang="en-GB"/>
          </a:p>
        </p:txBody>
      </p:sp>
    </p:spTree>
    <p:extLst>
      <p:ext uri="{BB962C8B-B14F-4D97-AF65-F5344CB8AC3E}">
        <p14:creationId xmlns:p14="http://schemas.microsoft.com/office/powerpoint/2010/main" val="968837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73CD0-542B-4E89-B25D-F70FB060E68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2001F47-218E-4507-88B0-A1DC172AAEEE}"/>
              </a:ext>
            </a:extLst>
          </p:cNvPr>
          <p:cNvSpPr>
            <a:spLocks noGrp="1"/>
          </p:cNvSpPr>
          <p:nvPr>
            <p:ph type="dt" sz="half" idx="10"/>
          </p:nvPr>
        </p:nvSpPr>
        <p:spPr/>
        <p:txBody>
          <a:bodyPr/>
          <a:lstStyle/>
          <a:p>
            <a:fld id="{62C3DBDB-A3BC-43D1-9962-3F93F361EA2B}" type="datetime1">
              <a:rPr lang="en-GB" smtClean="0"/>
              <a:t>28/05/2025</a:t>
            </a:fld>
            <a:endParaRPr lang="en-GB"/>
          </a:p>
        </p:txBody>
      </p:sp>
      <p:sp>
        <p:nvSpPr>
          <p:cNvPr id="4" name="Footer Placeholder 3">
            <a:extLst>
              <a:ext uri="{FF2B5EF4-FFF2-40B4-BE49-F238E27FC236}">
                <a16:creationId xmlns:a16="http://schemas.microsoft.com/office/drawing/2014/main" id="{0887AD9D-E81C-46E7-AD15-EC3332C54E4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31F1CC6-FF69-4B89-92DC-5C47E3E48AF3}"/>
              </a:ext>
            </a:extLst>
          </p:cNvPr>
          <p:cNvSpPr>
            <a:spLocks noGrp="1"/>
          </p:cNvSpPr>
          <p:nvPr>
            <p:ph type="sldNum" sz="quarter" idx="12"/>
          </p:nvPr>
        </p:nvSpPr>
        <p:spPr/>
        <p:txBody>
          <a:bodyPr/>
          <a:lstStyle/>
          <a:p>
            <a:fld id="{B8B4B32D-8265-4603-8ADC-BF3B122C8C24}" type="slidenum">
              <a:rPr lang="en-GB" smtClean="0"/>
              <a:t>‹#›</a:t>
            </a:fld>
            <a:endParaRPr lang="en-GB"/>
          </a:p>
        </p:txBody>
      </p:sp>
    </p:spTree>
    <p:extLst>
      <p:ext uri="{BB962C8B-B14F-4D97-AF65-F5344CB8AC3E}">
        <p14:creationId xmlns:p14="http://schemas.microsoft.com/office/powerpoint/2010/main" val="728946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85608B-3D29-4A15-83A0-8AD62CD12B60}"/>
              </a:ext>
            </a:extLst>
          </p:cNvPr>
          <p:cNvSpPr>
            <a:spLocks noGrp="1"/>
          </p:cNvSpPr>
          <p:nvPr>
            <p:ph type="dt" sz="half" idx="10"/>
          </p:nvPr>
        </p:nvSpPr>
        <p:spPr/>
        <p:txBody>
          <a:bodyPr/>
          <a:lstStyle/>
          <a:p>
            <a:fld id="{4752C56E-8B24-4D9D-888B-D557AA188551}" type="datetime1">
              <a:rPr lang="en-GB" smtClean="0"/>
              <a:t>28/05/2025</a:t>
            </a:fld>
            <a:endParaRPr lang="en-GB"/>
          </a:p>
        </p:txBody>
      </p:sp>
      <p:sp>
        <p:nvSpPr>
          <p:cNvPr id="3" name="Footer Placeholder 2">
            <a:extLst>
              <a:ext uri="{FF2B5EF4-FFF2-40B4-BE49-F238E27FC236}">
                <a16:creationId xmlns:a16="http://schemas.microsoft.com/office/drawing/2014/main" id="{5990105F-DE42-459A-AAEE-D3E51ABCFC9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68F1AE7-C1D8-4FEB-A486-130F4DB03ED7}"/>
              </a:ext>
            </a:extLst>
          </p:cNvPr>
          <p:cNvSpPr>
            <a:spLocks noGrp="1"/>
          </p:cNvSpPr>
          <p:nvPr>
            <p:ph type="sldNum" sz="quarter" idx="12"/>
          </p:nvPr>
        </p:nvSpPr>
        <p:spPr/>
        <p:txBody>
          <a:bodyPr/>
          <a:lstStyle/>
          <a:p>
            <a:fld id="{B8B4B32D-8265-4603-8ADC-BF3B122C8C24}" type="slidenum">
              <a:rPr lang="en-GB" smtClean="0"/>
              <a:t>‹#›</a:t>
            </a:fld>
            <a:endParaRPr lang="en-GB"/>
          </a:p>
        </p:txBody>
      </p:sp>
    </p:spTree>
    <p:extLst>
      <p:ext uri="{BB962C8B-B14F-4D97-AF65-F5344CB8AC3E}">
        <p14:creationId xmlns:p14="http://schemas.microsoft.com/office/powerpoint/2010/main" val="3512816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9E9AA-2E14-4AC4-8165-BFFD95AE3E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D0C4970-0E5F-4B65-BD25-D143CB2CCF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59AE5F0-4E78-4B9E-94F5-656A729C4C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8A48AD-C18E-46D2-91D8-40D94CE92B5B}"/>
              </a:ext>
            </a:extLst>
          </p:cNvPr>
          <p:cNvSpPr>
            <a:spLocks noGrp="1"/>
          </p:cNvSpPr>
          <p:nvPr>
            <p:ph type="dt" sz="half" idx="10"/>
          </p:nvPr>
        </p:nvSpPr>
        <p:spPr/>
        <p:txBody>
          <a:bodyPr/>
          <a:lstStyle/>
          <a:p>
            <a:fld id="{24D7558C-4B61-4754-B3F3-85C08B69BB5B}" type="datetime1">
              <a:rPr lang="en-GB" smtClean="0"/>
              <a:t>28/05/2025</a:t>
            </a:fld>
            <a:endParaRPr lang="en-GB"/>
          </a:p>
        </p:txBody>
      </p:sp>
      <p:sp>
        <p:nvSpPr>
          <p:cNvPr id="6" name="Footer Placeholder 5">
            <a:extLst>
              <a:ext uri="{FF2B5EF4-FFF2-40B4-BE49-F238E27FC236}">
                <a16:creationId xmlns:a16="http://schemas.microsoft.com/office/drawing/2014/main" id="{06A2F93F-ECC3-48BD-A0D7-BA8BB3729C5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CAA7D16-0D24-400D-B07B-AFF09493DD33}"/>
              </a:ext>
            </a:extLst>
          </p:cNvPr>
          <p:cNvSpPr>
            <a:spLocks noGrp="1"/>
          </p:cNvSpPr>
          <p:nvPr>
            <p:ph type="sldNum" sz="quarter" idx="12"/>
          </p:nvPr>
        </p:nvSpPr>
        <p:spPr/>
        <p:txBody>
          <a:bodyPr/>
          <a:lstStyle/>
          <a:p>
            <a:fld id="{B8B4B32D-8265-4603-8ADC-BF3B122C8C24}" type="slidenum">
              <a:rPr lang="en-GB" smtClean="0"/>
              <a:t>‹#›</a:t>
            </a:fld>
            <a:endParaRPr lang="en-GB"/>
          </a:p>
        </p:txBody>
      </p:sp>
    </p:spTree>
    <p:extLst>
      <p:ext uri="{BB962C8B-B14F-4D97-AF65-F5344CB8AC3E}">
        <p14:creationId xmlns:p14="http://schemas.microsoft.com/office/powerpoint/2010/main" val="1378449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D1E99-88D3-475F-A693-FE05338F96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AACD032-21B0-4D71-9805-344F752F6E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DF45FC9-E228-4199-887B-20FC7721F7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6AFF57-76E3-4C9A-BE7F-74543ACEFEDC}"/>
              </a:ext>
            </a:extLst>
          </p:cNvPr>
          <p:cNvSpPr>
            <a:spLocks noGrp="1"/>
          </p:cNvSpPr>
          <p:nvPr>
            <p:ph type="dt" sz="half" idx="10"/>
          </p:nvPr>
        </p:nvSpPr>
        <p:spPr/>
        <p:txBody>
          <a:bodyPr/>
          <a:lstStyle/>
          <a:p>
            <a:fld id="{5CD7A0BC-E663-47C3-B31B-B1EFE3E3D5D5}" type="datetime1">
              <a:rPr lang="en-GB" smtClean="0"/>
              <a:t>28/05/2025</a:t>
            </a:fld>
            <a:endParaRPr lang="en-GB"/>
          </a:p>
        </p:txBody>
      </p:sp>
      <p:sp>
        <p:nvSpPr>
          <p:cNvPr id="6" name="Footer Placeholder 5">
            <a:extLst>
              <a:ext uri="{FF2B5EF4-FFF2-40B4-BE49-F238E27FC236}">
                <a16:creationId xmlns:a16="http://schemas.microsoft.com/office/drawing/2014/main" id="{2ECD1A62-6F32-43AD-A908-CEC2C7E92F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A82390-3F2E-4D57-A08C-F3F80545A86A}"/>
              </a:ext>
            </a:extLst>
          </p:cNvPr>
          <p:cNvSpPr>
            <a:spLocks noGrp="1"/>
          </p:cNvSpPr>
          <p:nvPr>
            <p:ph type="sldNum" sz="quarter" idx="12"/>
          </p:nvPr>
        </p:nvSpPr>
        <p:spPr/>
        <p:txBody>
          <a:bodyPr/>
          <a:lstStyle/>
          <a:p>
            <a:fld id="{B8B4B32D-8265-4603-8ADC-BF3B122C8C24}" type="slidenum">
              <a:rPr lang="en-GB" smtClean="0"/>
              <a:t>‹#›</a:t>
            </a:fld>
            <a:endParaRPr lang="en-GB"/>
          </a:p>
        </p:txBody>
      </p:sp>
    </p:spTree>
    <p:extLst>
      <p:ext uri="{BB962C8B-B14F-4D97-AF65-F5344CB8AC3E}">
        <p14:creationId xmlns:p14="http://schemas.microsoft.com/office/powerpoint/2010/main" val="3818964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435A71-53A7-4C28-9A17-A75C3FD08D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8CE17F-022A-44EB-8C05-E62C192B33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C6AC727-D650-465C-A204-9EDA1851E1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E89DBC-E05F-4397-A441-011C3B407660}" type="datetime1">
              <a:rPr lang="en-GB" smtClean="0"/>
              <a:t>28/05/2025</a:t>
            </a:fld>
            <a:endParaRPr lang="en-GB"/>
          </a:p>
        </p:txBody>
      </p:sp>
      <p:sp>
        <p:nvSpPr>
          <p:cNvPr id="5" name="Footer Placeholder 4">
            <a:extLst>
              <a:ext uri="{FF2B5EF4-FFF2-40B4-BE49-F238E27FC236}">
                <a16:creationId xmlns:a16="http://schemas.microsoft.com/office/drawing/2014/main" id="{57F9D1FA-5FF9-453D-88FB-28C126B9AA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85FB8A3-1600-4195-B6B8-5F8F01D327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4B32D-8265-4603-8ADC-BF3B122C8C24}" type="slidenum">
              <a:rPr lang="en-GB" smtClean="0"/>
              <a:t>‹#›</a:t>
            </a:fld>
            <a:endParaRPr lang="en-GB"/>
          </a:p>
        </p:txBody>
      </p:sp>
    </p:spTree>
    <p:extLst>
      <p:ext uri="{BB962C8B-B14F-4D97-AF65-F5344CB8AC3E}">
        <p14:creationId xmlns:p14="http://schemas.microsoft.com/office/powerpoint/2010/main" val="37374747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435A71-53A7-4C28-9A17-A75C3FD08D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8CE17F-022A-44EB-8C05-E62C192B33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C6AC727-D650-465C-A204-9EDA1851E1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E89DBC-E05F-4397-A441-011C3B407660}" type="datetime1">
              <a:rPr lang="en-GB" smtClean="0"/>
              <a:t>28/05/2025</a:t>
            </a:fld>
            <a:endParaRPr lang="en-GB"/>
          </a:p>
        </p:txBody>
      </p:sp>
      <p:sp>
        <p:nvSpPr>
          <p:cNvPr id="5" name="Footer Placeholder 4">
            <a:extLst>
              <a:ext uri="{FF2B5EF4-FFF2-40B4-BE49-F238E27FC236}">
                <a16:creationId xmlns:a16="http://schemas.microsoft.com/office/drawing/2014/main" id="{57F9D1FA-5FF9-453D-88FB-28C126B9AA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85FB8A3-1600-4195-B6B8-5F8F01D327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4B32D-8265-4603-8ADC-BF3B122C8C24}" type="slidenum">
              <a:rPr lang="en-GB" smtClean="0"/>
              <a:t>‹#›</a:t>
            </a:fld>
            <a:endParaRPr lang="en-GB"/>
          </a:p>
        </p:txBody>
      </p:sp>
    </p:spTree>
    <p:extLst>
      <p:ext uri="{BB962C8B-B14F-4D97-AF65-F5344CB8AC3E}">
        <p14:creationId xmlns:p14="http://schemas.microsoft.com/office/powerpoint/2010/main" val="288478740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jpg"/><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radoneurope.org/" TargetMode="External"/><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4.xml"/><Relationship Id="rId5" Type="http://schemas.openxmlformats.org/officeDocument/2006/relationships/image" Target="../media/image9.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 name="Subtitle 4">
            <a:extLst>
              <a:ext uri="{FF2B5EF4-FFF2-40B4-BE49-F238E27FC236}">
                <a16:creationId xmlns:a16="http://schemas.microsoft.com/office/drawing/2014/main" id="{45B8BB10-634B-4C48-A717-29495A149CC1}"/>
              </a:ext>
            </a:extLst>
          </p:cNvPr>
          <p:cNvSpPr>
            <a:spLocks noGrp="1"/>
          </p:cNvSpPr>
          <p:nvPr>
            <p:ph type="subTitle" idx="1"/>
          </p:nvPr>
        </p:nvSpPr>
        <p:spPr>
          <a:xfrm>
            <a:off x="774086" y="3189476"/>
            <a:ext cx="7971367" cy="709817"/>
          </a:xfrm>
        </p:spPr>
        <p:txBody>
          <a:bodyPr>
            <a:noAutofit/>
          </a:bodyPr>
          <a:lstStyle/>
          <a:p>
            <a:pPr algn="just"/>
            <a:r>
              <a:rPr lang="ro-RO" sz="4000" b="1" dirty="0">
                <a:latin typeface="Cambria Math" panose="02040503050406030204" pitchFamily="18" charset="0"/>
                <a:ea typeface="Cambria Math" panose="02040503050406030204" pitchFamily="18" charset="0"/>
              </a:rPr>
              <a:t>Ce știi despre expunerea la radon?</a:t>
            </a:r>
            <a:endParaRPr lang="en-GB" sz="3600" dirty="0">
              <a:latin typeface="Cambria Math" panose="02040503050406030204" pitchFamily="18" charset="0"/>
              <a:ea typeface="Cambria Math" panose="02040503050406030204" pitchFamily="18" charset="0"/>
            </a:endParaRPr>
          </a:p>
        </p:txBody>
      </p:sp>
      <p:sp>
        <p:nvSpPr>
          <p:cNvPr id="2" name="Rectangle 1">
            <a:extLst>
              <a:ext uri="{FF2B5EF4-FFF2-40B4-BE49-F238E27FC236}">
                <a16:creationId xmlns:a16="http://schemas.microsoft.com/office/drawing/2014/main" id="{9D20729C-AA94-473B-B995-48B5E2550B1E}"/>
              </a:ext>
            </a:extLst>
          </p:cNvPr>
          <p:cNvSpPr/>
          <p:nvPr/>
        </p:nvSpPr>
        <p:spPr>
          <a:xfrm>
            <a:off x="774086" y="5438527"/>
            <a:ext cx="9733370" cy="338554"/>
          </a:xfrm>
          <a:prstGeom prst="rect">
            <a:avLst/>
          </a:prstGeom>
        </p:spPr>
        <p:txBody>
          <a:bodyPr wrap="none">
            <a:spAutoFit/>
          </a:bodyPr>
          <a:lstStyle/>
          <a:p>
            <a:r>
              <a:rPr lang="en-US" sz="1600" noProof="1">
                <a:latin typeface="Cambria Math" panose="02040503050406030204" pitchFamily="18" charset="0"/>
                <a:ea typeface="Cambria Math" panose="02040503050406030204" pitchFamily="18" charset="0"/>
              </a:rPr>
              <a:t>Chim. Denisa Negreanu, Fiz. Med. Maria Alexandra Nacu, Dr. Ruxandra Sapoi, Costinel Toma, Dr. Bogdan Zorila</a:t>
            </a:r>
          </a:p>
        </p:txBody>
      </p:sp>
      <p:pic>
        <p:nvPicPr>
          <p:cNvPr id="5" name="Picture 4">
            <a:extLst>
              <a:ext uri="{FF2B5EF4-FFF2-40B4-BE49-F238E27FC236}">
                <a16:creationId xmlns:a16="http://schemas.microsoft.com/office/drawing/2014/main" id="{0A7C6DCE-93A7-B7DB-14DD-B328368EE028}"/>
              </a:ext>
            </a:extLst>
          </p:cNvPr>
          <p:cNvPicPr>
            <a:picLocks noChangeAspect="1"/>
          </p:cNvPicPr>
          <p:nvPr/>
        </p:nvPicPr>
        <p:blipFill>
          <a:blip r:embed="rId2"/>
          <a:stretch>
            <a:fillRect/>
          </a:stretch>
        </p:blipFill>
        <p:spPr>
          <a:xfrm>
            <a:off x="8430302" y="1754144"/>
            <a:ext cx="3255546" cy="3243353"/>
          </a:xfrm>
          <a:prstGeom prst="rect">
            <a:avLst/>
          </a:prstGeom>
        </p:spPr>
      </p:pic>
      <p:pic>
        <p:nvPicPr>
          <p:cNvPr id="6" name="Picture 5">
            <a:extLst>
              <a:ext uri="{FF2B5EF4-FFF2-40B4-BE49-F238E27FC236}">
                <a16:creationId xmlns:a16="http://schemas.microsoft.com/office/drawing/2014/main" id="{435BD47D-E71C-5BE6-CA42-700D8DEA65F5}"/>
              </a:ext>
            </a:extLst>
          </p:cNvPr>
          <p:cNvPicPr>
            <a:picLocks noChangeAspect="1"/>
          </p:cNvPicPr>
          <p:nvPr/>
        </p:nvPicPr>
        <p:blipFill>
          <a:blip r:embed="rId3"/>
          <a:stretch>
            <a:fillRect/>
          </a:stretch>
        </p:blipFill>
        <p:spPr>
          <a:xfrm>
            <a:off x="323129" y="122306"/>
            <a:ext cx="3561204" cy="1565365"/>
          </a:xfrm>
          <a:prstGeom prst="rect">
            <a:avLst/>
          </a:prstGeom>
        </p:spPr>
      </p:pic>
      <p:sp>
        <p:nvSpPr>
          <p:cNvPr id="7" name="TextBox 6">
            <a:extLst>
              <a:ext uri="{FF2B5EF4-FFF2-40B4-BE49-F238E27FC236}">
                <a16:creationId xmlns:a16="http://schemas.microsoft.com/office/drawing/2014/main" id="{BA38D37E-B614-3E0C-3056-3017D057AC34}"/>
              </a:ext>
            </a:extLst>
          </p:cNvPr>
          <p:cNvSpPr txBox="1"/>
          <p:nvPr/>
        </p:nvSpPr>
        <p:spPr>
          <a:xfrm>
            <a:off x="8572500" y="5036285"/>
            <a:ext cx="3343835" cy="253916"/>
          </a:xfrm>
          <a:prstGeom prst="rect">
            <a:avLst/>
          </a:prstGeom>
          <a:noFill/>
        </p:spPr>
        <p:txBody>
          <a:bodyPr wrap="square">
            <a:spAutoFit/>
          </a:bodyPr>
          <a:lstStyle/>
          <a:p>
            <a:r>
              <a:rPr lang="ro-RO" sz="1050" i="1" dirty="0"/>
              <a:t>Sursa</a:t>
            </a:r>
            <a:r>
              <a:rPr lang="en-US" sz="1050" i="1" dirty="0"/>
              <a:t>: </a:t>
            </a:r>
            <a:r>
              <a:rPr lang="ro-RO" sz="1050" i="1" dirty="0"/>
              <a:t>https://images.app.goo.gl/CH1DkAL2bNae4Gwg7</a:t>
            </a:r>
          </a:p>
        </p:txBody>
      </p:sp>
      <p:pic>
        <p:nvPicPr>
          <p:cNvPr id="5122" name="Picture 2" descr="ARoENd">
            <a:extLst>
              <a:ext uri="{FF2B5EF4-FFF2-40B4-BE49-F238E27FC236}">
                <a16:creationId xmlns:a16="http://schemas.microsoft.com/office/drawing/2014/main" id="{9A710545-40AA-B484-5CEA-47673E1F87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5025" y="122306"/>
            <a:ext cx="2803846" cy="144549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C893541-440C-F99B-E78C-EDBCDEDEE79F}"/>
              </a:ext>
            </a:extLst>
          </p:cNvPr>
          <p:cNvSpPr/>
          <p:nvPr/>
        </p:nvSpPr>
        <p:spPr>
          <a:xfrm>
            <a:off x="4413969" y="6094740"/>
            <a:ext cx="3364062" cy="523220"/>
          </a:xfrm>
          <a:prstGeom prst="rect">
            <a:avLst/>
          </a:prstGeom>
        </p:spPr>
        <p:txBody>
          <a:bodyPr wrap="none">
            <a:spAutoFit/>
          </a:bodyPr>
          <a:lstStyle/>
          <a:p>
            <a:pPr algn="ctr"/>
            <a:r>
              <a:rPr lang="ro-RO" sz="1400" b="1" noProof="1">
                <a:latin typeface="Cambria Math" panose="02040503050406030204" pitchFamily="18" charset="0"/>
                <a:ea typeface="Cambria Math" panose="02040503050406030204" pitchFamily="18" charset="0"/>
              </a:rPr>
              <a:t>Simpozionul Internațional ARoENd</a:t>
            </a:r>
            <a:r>
              <a:rPr lang="en-US" sz="1400" b="1" noProof="1">
                <a:latin typeface="Cambria Math" panose="02040503050406030204" pitchFamily="18" charset="0"/>
                <a:ea typeface="Cambria Math" panose="02040503050406030204" pitchFamily="18" charset="0"/>
              </a:rPr>
              <a:t>, Ed. 31</a:t>
            </a:r>
            <a:endParaRPr lang="ro-RO" sz="1400" b="1" noProof="1">
              <a:latin typeface="Cambria Math" panose="02040503050406030204" pitchFamily="18" charset="0"/>
              <a:ea typeface="Cambria Math" panose="02040503050406030204" pitchFamily="18" charset="0"/>
            </a:endParaRPr>
          </a:p>
          <a:p>
            <a:pPr algn="ctr"/>
            <a:r>
              <a:rPr lang="ro-RO" sz="1400" b="1" noProof="1">
                <a:latin typeface="Cambria Math" panose="02040503050406030204" pitchFamily="18" charset="0"/>
                <a:ea typeface="Cambria Math" panose="02040503050406030204" pitchFamily="18" charset="0"/>
              </a:rPr>
              <a:t>18 -20 iunie, Mamaia – Consta</a:t>
            </a:r>
            <a:r>
              <a:rPr lang="en-US" sz="1400" b="1" noProof="1">
                <a:latin typeface="Cambria Math" panose="02040503050406030204" pitchFamily="18" charset="0"/>
                <a:ea typeface="Cambria Math" panose="02040503050406030204" pitchFamily="18" charset="0"/>
              </a:rPr>
              <a:t>n</a:t>
            </a:r>
            <a:r>
              <a:rPr lang="ro-RO" sz="1400" b="1" noProof="1">
                <a:latin typeface="Cambria Math" panose="02040503050406030204" pitchFamily="18" charset="0"/>
                <a:ea typeface="Cambria Math" panose="02040503050406030204" pitchFamily="18" charset="0"/>
              </a:rPr>
              <a:t>ț</a:t>
            </a:r>
            <a:r>
              <a:rPr lang="en-US" sz="1400" b="1" noProof="1">
                <a:latin typeface="Cambria Math" panose="02040503050406030204" pitchFamily="18" charset="0"/>
                <a:ea typeface="Cambria Math" panose="02040503050406030204" pitchFamily="18" charset="0"/>
              </a:rPr>
              <a:t>a</a:t>
            </a:r>
          </a:p>
        </p:txBody>
      </p:sp>
    </p:spTree>
    <p:extLst>
      <p:ext uri="{BB962C8B-B14F-4D97-AF65-F5344CB8AC3E}">
        <p14:creationId xmlns:p14="http://schemas.microsoft.com/office/powerpoint/2010/main" val="1461013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D2DC69-9BA1-670F-8A5D-AD66FB2D1BB5}"/>
              </a:ext>
            </a:extLst>
          </p:cNvPr>
          <p:cNvSpPr>
            <a:spLocks noGrp="1"/>
          </p:cNvSpPr>
          <p:nvPr>
            <p:ph type="body" sz="quarter" idx="13"/>
          </p:nvPr>
        </p:nvSpPr>
        <p:spPr>
          <a:xfrm>
            <a:off x="1117168" y="271656"/>
            <a:ext cx="10793680" cy="574862"/>
          </a:xfrm>
        </p:spPr>
        <p:txBody>
          <a:bodyPr>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o-RO" altLang="ro-RO"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a:t>Cum se produc leziunile pulmonare?</a:t>
            </a:r>
            <a:endParaRPr kumimoji="0" lang="en-GB" altLang="ro-RO"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endParaRPr>
          </a:p>
          <a:p>
            <a:endParaRPr lang="ro-RO" sz="3200" dirty="0"/>
          </a:p>
        </p:txBody>
      </p:sp>
      <p:sp>
        <p:nvSpPr>
          <p:cNvPr id="3" name="Rectangle 2">
            <a:extLst>
              <a:ext uri="{FF2B5EF4-FFF2-40B4-BE49-F238E27FC236}">
                <a16:creationId xmlns:a16="http://schemas.microsoft.com/office/drawing/2014/main" id="{AF7FA441-CAB7-A1E2-51B1-A9BD7107FF08}"/>
              </a:ext>
            </a:extLst>
          </p:cNvPr>
          <p:cNvSpPr/>
          <p:nvPr/>
        </p:nvSpPr>
        <p:spPr>
          <a:xfrm>
            <a:off x="173665" y="1044793"/>
            <a:ext cx="11844669" cy="1477328"/>
          </a:xfrm>
          <a:prstGeom prst="rect">
            <a:avLst/>
          </a:prstGeom>
        </p:spPr>
        <p:txBody>
          <a:bodyPr wrap="square">
            <a:spAutoFit/>
          </a:bodyPr>
          <a:lstStyle/>
          <a:p>
            <a:pPr marL="285750" indent="-285750" algn="just">
              <a:spcBef>
                <a:spcPts val="0"/>
              </a:spcBef>
              <a:spcAft>
                <a:spcPts val="0"/>
              </a:spcAft>
              <a:buBlip>
                <a:blip r:embed="rId2"/>
              </a:buBlip>
            </a:pPr>
            <a:r>
              <a:rPr lang="ro-RO" dirty="0">
                <a:solidFill>
                  <a:srgbClr val="000000"/>
                </a:solidFill>
                <a:latin typeface="Cambria Math" panose="02040503050406030204" pitchFamily="18" charset="0"/>
                <a:ea typeface="Calibri" panose="020F0502020204030204" pitchFamily="34" charset="0"/>
              </a:rPr>
              <a:t>Radonul se dezintegrează și apar descendenți de viață scurtă care se atașează de particule de praf. În funcție de dimensiunea particulelor, descendenții radonului ajung în tractul respirator superior sau în tractul respirator inferior (pentru particule de praf fine). </a:t>
            </a:r>
            <a:endParaRPr lang="en-US" dirty="0">
              <a:solidFill>
                <a:srgbClr val="000000"/>
              </a:solidFill>
              <a:latin typeface="Cambria Math" panose="02040503050406030204" pitchFamily="18" charset="0"/>
              <a:ea typeface="Calibri" panose="020F0502020204030204" pitchFamily="34" charset="0"/>
            </a:endParaRPr>
          </a:p>
          <a:p>
            <a:pPr marL="285750" indent="-285750" algn="just">
              <a:buBlip>
                <a:blip r:embed="rId2"/>
              </a:buBlip>
            </a:pPr>
            <a:r>
              <a:rPr lang="ro-RO" dirty="0">
                <a:solidFill>
                  <a:srgbClr val="000000"/>
                </a:solidFill>
                <a:latin typeface="Cambria Math" panose="02040503050406030204" pitchFamily="18" charset="0"/>
                <a:ea typeface="Calibri" panose="020F0502020204030204" pitchFamily="34" charset="0"/>
              </a:rPr>
              <a:t>În plămâni, descendenții radonului </a:t>
            </a:r>
            <a:r>
              <a:rPr lang="en-US" dirty="0">
                <a:solidFill>
                  <a:srgbClr val="000000"/>
                </a:solidFill>
                <a:latin typeface="Cambria Math" panose="02040503050406030204" pitchFamily="18" charset="0"/>
                <a:ea typeface="Calibri" panose="020F0502020204030204" pitchFamily="34" charset="0"/>
              </a:rPr>
              <a:t>(</a:t>
            </a:r>
            <a:r>
              <a:rPr kumimoji="0" lang="ro-RO" sz="1800" b="1" i="0" u="none" strike="noStrike" kern="1200" cap="none" spc="-10" normalizeH="0" baseline="30000" noProof="0" dirty="0">
                <a:ln>
                  <a:noFill/>
                </a:ln>
                <a:solidFill>
                  <a:srgbClr val="C00000"/>
                </a:solidFill>
                <a:effectLst/>
                <a:uLnTx/>
                <a:uFillTx/>
                <a:latin typeface="Calibri" panose="020F0502020204030204" pitchFamily="34" charset="0"/>
                <a:ea typeface="Times New Roman" panose="02020603050405020304" pitchFamily="18" charset="0"/>
                <a:cs typeface="+mn-cs"/>
              </a:rPr>
              <a:t>218</a:t>
            </a:r>
            <a:r>
              <a:rPr kumimoji="0" lang="ro-RO" sz="1800" b="1" i="0" u="none" strike="noStrike" kern="1200" cap="none" spc="-1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mn-cs"/>
              </a:rPr>
              <a:t>Po,</a:t>
            </a:r>
            <a:r>
              <a:rPr kumimoji="0" lang="ro-RO" sz="1800" b="1" i="0" u="none" strike="noStrike" kern="1200" cap="none" spc="-10" normalizeH="0" baseline="30000" noProof="0" dirty="0">
                <a:ln>
                  <a:noFill/>
                </a:ln>
                <a:solidFill>
                  <a:srgbClr val="C00000"/>
                </a:solidFill>
                <a:effectLst/>
                <a:uLnTx/>
                <a:uFillTx/>
                <a:latin typeface="Calibri" panose="020F0502020204030204" pitchFamily="34" charset="0"/>
                <a:ea typeface="Times New Roman" panose="02020603050405020304" pitchFamily="18" charset="0"/>
                <a:cs typeface="+mn-cs"/>
              </a:rPr>
              <a:t>214</a:t>
            </a:r>
            <a:r>
              <a:rPr kumimoji="0" lang="ro-RO" sz="1800" b="1" i="0" u="none" strike="noStrike" kern="1200" cap="none" spc="-1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mn-cs"/>
              </a:rPr>
              <a:t>Po</a:t>
            </a:r>
            <a:r>
              <a:rPr kumimoji="0" lang="en-US" sz="1800" b="1" i="0" u="none" strike="noStrike" kern="1200" cap="none" spc="-1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mn-cs"/>
              </a:rPr>
              <a:t>,</a:t>
            </a:r>
            <a:r>
              <a:rPr kumimoji="0" lang="ro-RO" sz="1800" b="1" i="0" u="none" strike="noStrike" kern="1200" cap="none" spc="-10" normalizeH="0" baseline="30000" noProof="0" dirty="0">
                <a:ln>
                  <a:noFill/>
                </a:ln>
                <a:solidFill>
                  <a:srgbClr val="C00000"/>
                </a:solidFill>
                <a:effectLst/>
                <a:uLnTx/>
                <a:uFillTx/>
                <a:latin typeface="Calibri" panose="020F0502020204030204" pitchFamily="34" charset="0"/>
                <a:ea typeface="Times New Roman" panose="02020603050405020304" pitchFamily="18" charset="0"/>
                <a:cs typeface="+mn-cs"/>
              </a:rPr>
              <a:t>214</a:t>
            </a:r>
            <a:r>
              <a:rPr kumimoji="0" lang="ro-RO" sz="1800" b="1" i="0" u="none" strike="noStrike" kern="1200" cap="none" spc="-1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mn-cs"/>
              </a:rPr>
              <a:t>Pb,</a:t>
            </a:r>
            <a:r>
              <a:rPr kumimoji="0" lang="ro-RO" sz="1800" b="1" i="0" u="none" strike="noStrike" kern="1200" cap="none" spc="-10" normalizeH="0" baseline="30000" noProof="0" dirty="0">
                <a:ln>
                  <a:noFill/>
                </a:ln>
                <a:solidFill>
                  <a:srgbClr val="C00000"/>
                </a:solidFill>
                <a:effectLst/>
                <a:uLnTx/>
                <a:uFillTx/>
                <a:latin typeface="Calibri" panose="020F0502020204030204" pitchFamily="34" charset="0"/>
                <a:ea typeface="Times New Roman" panose="02020603050405020304" pitchFamily="18" charset="0"/>
                <a:cs typeface="+mn-cs"/>
              </a:rPr>
              <a:t>214</a:t>
            </a:r>
            <a:r>
              <a:rPr kumimoji="0" lang="ro-RO" sz="1800" b="1" i="0" u="none" strike="noStrike" kern="1200" cap="none" spc="-1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mn-cs"/>
              </a:rPr>
              <a:t>Bi</a:t>
            </a:r>
            <a:r>
              <a:rPr kumimoji="0" lang="en-US" sz="1800" i="0" u="none" strike="noStrike" kern="1200" cap="none" spc="-10" normalizeH="0" baseline="0" noProof="0" dirty="0">
                <a:ln>
                  <a:noFill/>
                </a:ln>
                <a:effectLst/>
                <a:uLnTx/>
                <a:uFillTx/>
                <a:latin typeface="Calibri" panose="020F0502020204030204" pitchFamily="34" charset="0"/>
                <a:ea typeface="Times New Roman" panose="02020603050405020304" pitchFamily="18" charset="0"/>
                <a:cs typeface="+mn-cs"/>
              </a:rPr>
              <a:t>)</a:t>
            </a:r>
            <a:r>
              <a:rPr lang="en-US" dirty="0">
                <a:solidFill>
                  <a:srgbClr val="000000"/>
                </a:solidFill>
                <a:latin typeface="Cambria Math" panose="02040503050406030204" pitchFamily="18" charset="0"/>
                <a:ea typeface="Calibri" panose="020F0502020204030204" pitchFamily="34" charset="0"/>
              </a:rPr>
              <a:t> </a:t>
            </a:r>
            <a:r>
              <a:rPr lang="ro-RO" dirty="0">
                <a:solidFill>
                  <a:srgbClr val="000000"/>
                </a:solidFill>
                <a:latin typeface="Cambria Math" panose="02040503050406030204" pitchFamily="18" charset="0"/>
                <a:ea typeface="Calibri" panose="020F0502020204030204" pitchFamily="34" charset="0"/>
              </a:rPr>
              <a:t>emit radiații </a:t>
            </a:r>
            <a:r>
              <a:rPr lang="ro-RO" dirty="0">
                <a:solidFill>
                  <a:srgbClr val="000000"/>
                </a:solidFill>
                <a:latin typeface="Cambria Math" panose="02040503050406030204" pitchFamily="18" charset="0"/>
                <a:ea typeface="Calibri" panose="020F0502020204030204" pitchFamily="34" charset="0"/>
                <a:sym typeface="Symbol" panose="05050102010706020507" pitchFamily="18" charset="2"/>
              </a:rPr>
              <a:t></a:t>
            </a:r>
            <a:r>
              <a:rPr lang="en-US" dirty="0">
                <a:solidFill>
                  <a:srgbClr val="000000"/>
                </a:solidFill>
                <a:latin typeface="Cambria Math" panose="02040503050406030204" pitchFamily="18" charset="0"/>
                <a:ea typeface="Calibri" panose="020F0502020204030204" pitchFamily="34" charset="0"/>
                <a:sym typeface="Symbol" panose="05050102010706020507" pitchFamily="18" charset="2"/>
              </a:rPr>
              <a:t>, </a:t>
            </a:r>
            <a:r>
              <a:rPr lang="el-GR" dirty="0">
                <a:solidFill>
                  <a:srgbClr val="000000"/>
                </a:solidFill>
                <a:latin typeface="Cambria Math" panose="02040503050406030204" pitchFamily="18" charset="0"/>
                <a:ea typeface="Calibri" panose="020F0502020204030204" pitchFamily="34" charset="0"/>
                <a:sym typeface="Symbol" panose="05050102010706020507" pitchFamily="18" charset="2"/>
              </a:rPr>
              <a:t>β</a:t>
            </a:r>
            <a:r>
              <a:rPr lang="en-US" dirty="0">
                <a:solidFill>
                  <a:srgbClr val="000000"/>
                </a:solidFill>
                <a:latin typeface="Cambria Math" panose="02040503050406030204" pitchFamily="18" charset="0"/>
                <a:ea typeface="Calibri" panose="020F0502020204030204" pitchFamily="34" charset="0"/>
                <a:sym typeface="Symbol" panose="05050102010706020507" pitchFamily="18" charset="2"/>
              </a:rPr>
              <a:t> </a:t>
            </a:r>
            <a:r>
              <a:rPr lang="ro-RO" dirty="0">
                <a:solidFill>
                  <a:srgbClr val="000000"/>
                </a:solidFill>
                <a:latin typeface="Cambria Math" panose="02040503050406030204" pitchFamily="18" charset="0"/>
                <a:ea typeface="Calibri" panose="020F0502020204030204" pitchFamily="34" charset="0"/>
              </a:rPr>
              <a:t>și ɣ și provoacă deteriorări ale țesutului. </a:t>
            </a:r>
          </a:p>
          <a:p>
            <a:pPr algn="just">
              <a:spcBef>
                <a:spcPts val="0"/>
              </a:spcBef>
              <a:spcAft>
                <a:spcPts val="0"/>
              </a:spcAft>
            </a:pPr>
            <a:endParaRPr lang="ro-RO" dirty="0">
              <a:solidFill>
                <a:srgbClr val="000000"/>
              </a:solidFill>
              <a:latin typeface="Cambria Math" panose="02040503050406030204" pitchFamily="18" charset="0"/>
              <a:ea typeface="Calibri" panose="020F0502020204030204" pitchFamily="34" charset="0"/>
            </a:endParaRPr>
          </a:p>
        </p:txBody>
      </p:sp>
      <p:pic>
        <p:nvPicPr>
          <p:cNvPr id="4" name="Content Placeholder 7">
            <a:extLst>
              <a:ext uri="{FF2B5EF4-FFF2-40B4-BE49-F238E27FC236}">
                <a16:creationId xmlns:a16="http://schemas.microsoft.com/office/drawing/2014/main" id="{E2A002D0-CEBB-86E7-B391-3BB87A0A5F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6496" y="2938203"/>
            <a:ext cx="3322561" cy="3322561"/>
          </a:xfrm>
          <a:prstGeom prst="rect">
            <a:avLst/>
          </a:prstGeom>
          <a:noFill/>
          <a:ln w="88900" cap="sq">
            <a:noFill/>
            <a:miter lim="800000"/>
          </a:ln>
          <a:effectLst/>
          <a:scene3d>
            <a:camera prst="orthographicFront"/>
            <a:lightRig rig="twoPt" dir="t">
              <a:rot lat="0" lon="0" rev="7200000"/>
            </a:lightRig>
          </a:scene3d>
          <a:sp3d>
            <a:contourClr>
              <a:srgbClr val="FFFFFF"/>
            </a:contourClr>
          </a:sp3d>
        </p:spPr>
      </p:pic>
      <p:pic>
        <p:nvPicPr>
          <p:cNvPr id="5" name="Picture 4">
            <a:extLst>
              <a:ext uri="{FF2B5EF4-FFF2-40B4-BE49-F238E27FC236}">
                <a16:creationId xmlns:a16="http://schemas.microsoft.com/office/drawing/2014/main" id="{5AF9536F-0AEC-36B8-FF78-A1AB4C6AE95A}"/>
              </a:ext>
            </a:extLst>
          </p:cNvPr>
          <p:cNvPicPr>
            <a:picLocks noChangeAspect="1"/>
          </p:cNvPicPr>
          <p:nvPr/>
        </p:nvPicPr>
        <p:blipFill>
          <a:blip r:embed="rId4"/>
          <a:stretch>
            <a:fillRect/>
          </a:stretch>
        </p:blipFill>
        <p:spPr>
          <a:xfrm>
            <a:off x="1955957" y="3509551"/>
            <a:ext cx="3422525" cy="2165503"/>
          </a:xfrm>
          <a:prstGeom prst="rect">
            <a:avLst/>
          </a:prstGeom>
        </p:spPr>
      </p:pic>
      <p:sp>
        <p:nvSpPr>
          <p:cNvPr id="6" name="Rectangle 5">
            <a:extLst>
              <a:ext uri="{FF2B5EF4-FFF2-40B4-BE49-F238E27FC236}">
                <a16:creationId xmlns:a16="http://schemas.microsoft.com/office/drawing/2014/main" id="{7BDD6B40-B6E7-6732-2A56-51259CBB2A67}"/>
              </a:ext>
            </a:extLst>
          </p:cNvPr>
          <p:cNvSpPr/>
          <p:nvPr/>
        </p:nvSpPr>
        <p:spPr>
          <a:xfrm>
            <a:off x="1579405" y="2938204"/>
            <a:ext cx="4175627" cy="585586"/>
          </a:xfrm>
          <a:prstGeom prst="rect">
            <a:avLst/>
          </a:prstGeom>
        </p:spPr>
        <p:txBody>
          <a:bodyPr wrap="square">
            <a:spAutoFit/>
          </a:bodyPr>
          <a:lstStyle/>
          <a:p>
            <a:r>
              <a:rPr lang="ro-RO" sz="1600" dirty="0">
                <a:solidFill>
                  <a:srgbClr val="FF0000"/>
                </a:solidFill>
                <a:latin typeface="Cambria Math" panose="02040503050406030204" pitchFamily="18" charset="0"/>
                <a:ea typeface="Calibri" panose="020F0502020204030204" pitchFamily="34" charset="0"/>
              </a:rPr>
              <a:t>Radiația alfa provoacă dublă ruptură de ADN, ceea ce este </a:t>
            </a:r>
            <a:r>
              <a:rPr lang="ro-RO" sz="1600" b="1" dirty="0">
                <a:solidFill>
                  <a:srgbClr val="FF0000"/>
                </a:solidFill>
                <a:latin typeface="Cambria Math" panose="02040503050406030204" pitchFamily="18" charset="0"/>
                <a:ea typeface="Calibri" panose="020F0502020204030204" pitchFamily="34" charset="0"/>
              </a:rPr>
              <a:t>dificil de reparat</a:t>
            </a:r>
            <a:r>
              <a:rPr lang="ro-RO" sz="1600" dirty="0">
                <a:solidFill>
                  <a:srgbClr val="FF0000"/>
                </a:solidFill>
                <a:latin typeface="Cambria Math" panose="02040503050406030204" pitchFamily="18" charset="0"/>
                <a:ea typeface="Calibri" panose="020F0502020204030204" pitchFamily="34" charset="0"/>
              </a:rPr>
              <a:t>.</a:t>
            </a:r>
            <a:endParaRPr lang="en-GB" sz="1600" dirty="0">
              <a:solidFill>
                <a:srgbClr val="FF0000"/>
              </a:solidFill>
            </a:endParaRPr>
          </a:p>
        </p:txBody>
      </p:sp>
      <p:sp>
        <p:nvSpPr>
          <p:cNvPr id="7" name="Rectangle 6">
            <a:extLst>
              <a:ext uri="{FF2B5EF4-FFF2-40B4-BE49-F238E27FC236}">
                <a16:creationId xmlns:a16="http://schemas.microsoft.com/office/drawing/2014/main" id="{726141A5-471A-B5F8-94F5-B7ACEEA9F673}"/>
              </a:ext>
            </a:extLst>
          </p:cNvPr>
          <p:cNvSpPr/>
          <p:nvPr/>
        </p:nvSpPr>
        <p:spPr>
          <a:xfrm>
            <a:off x="1579405" y="5675053"/>
            <a:ext cx="4175627" cy="584775"/>
          </a:xfrm>
          <a:prstGeom prst="rect">
            <a:avLst/>
          </a:prstGeom>
        </p:spPr>
        <p:txBody>
          <a:bodyPr wrap="square">
            <a:spAutoFit/>
          </a:bodyPr>
          <a:lstStyle/>
          <a:p>
            <a:pPr algn="just"/>
            <a:r>
              <a:rPr lang="ro-RO" sz="1600" dirty="0">
                <a:solidFill>
                  <a:srgbClr val="000000"/>
                </a:solidFill>
                <a:latin typeface="Cambria Math" panose="02040503050406030204" pitchFamily="18" charset="0"/>
                <a:ea typeface="Calibri" panose="020F0502020204030204" pitchFamily="34" charset="0"/>
              </a:rPr>
              <a:t>Beta și gama provoacă o singură ruptură în lanțul ADN, ceea ce este ușor de  reparat. </a:t>
            </a:r>
            <a:endParaRPr lang="en-GB" sz="1600" dirty="0"/>
          </a:p>
        </p:txBody>
      </p:sp>
    </p:spTree>
    <p:extLst>
      <p:ext uri="{BB962C8B-B14F-4D97-AF65-F5344CB8AC3E}">
        <p14:creationId xmlns:p14="http://schemas.microsoft.com/office/powerpoint/2010/main" val="961202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83E9E4A-6D49-4E0F-BA44-9F41DBAC60F0}"/>
              </a:ext>
            </a:extLst>
          </p:cNvPr>
          <p:cNvCxnSpPr/>
          <p:nvPr/>
        </p:nvCxnSpPr>
        <p:spPr>
          <a:xfrm flipV="1">
            <a:off x="0" y="676435"/>
            <a:ext cx="12192000" cy="57481"/>
          </a:xfrm>
          <a:prstGeom prst="line">
            <a:avLst/>
          </a:prstGeom>
        </p:spPr>
        <p:style>
          <a:lnRef idx="1">
            <a:schemeClr val="accent2"/>
          </a:lnRef>
          <a:fillRef idx="0">
            <a:schemeClr val="accent2"/>
          </a:fillRef>
          <a:effectRef idx="0">
            <a:schemeClr val="accent2"/>
          </a:effectRef>
          <a:fontRef idx="minor">
            <a:schemeClr val="tx1"/>
          </a:fontRef>
        </p:style>
      </p:cxnSp>
      <p:sp>
        <p:nvSpPr>
          <p:cNvPr id="2" name="Rectangle 1">
            <a:extLst>
              <a:ext uri="{FF2B5EF4-FFF2-40B4-BE49-F238E27FC236}">
                <a16:creationId xmlns:a16="http://schemas.microsoft.com/office/drawing/2014/main" id="{E85422D1-9D40-85D0-CCA5-2E1A64D2DAC2}"/>
              </a:ext>
            </a:extLst>
          </p:cNvPr>
          <p:cNvSpPr/>
          <p:nvPr/>
        </p:nvSpPr>
        <p:spPr>
          <a:xfrm>
            <a:off x="1147638" y="153215"/>
            <a:ext cx="8958470" cy="523220"/>
          </a:xfrm>
          <a:prstGeom prst="rect">
            <a:avLst/>
          </a:prstGeom>
        </p:spPr>
        <p:txBody>
          <a:bodyPr wrap="square">
            <a:spAutoFit/>
          </a:bodyPr>
          <a:lstStyle/>
          <a:p>
            <a:pPr eaLnBrk="0" fontAlgn="base" hangingPunct="0">
              <a:spcBef>
                <a:spcPct val="0"/>
              </a:spcBef>
              <a:spcAft>
                <a:spcPct val="0"/>
              </a:spcAft>
              <a:tabLst>
                <a:tab pos="3141663" algn="l"/>
              </a:tabLst>
              <a:defRPr/>
            </a:pPr>
            <a:r>
              <a:rPr lang="ro-RO" altLang="ro-RO" sz="2800" b="1" dirty="0">
                <a:latin typeface="Cambria Math" panose="02040503050406030204" pitchFamily="18" charset="0"/>
                <a:ea typeface="Cambria Math" panose="02040503050406030204" pitchFamily="18" charset="0"/>
              </a:rPr>
              <a:t>Cum crește riscul în funcție de nivelul de radon?</a:t>
            </a:r>
            <a:r>
              <a:rPr kumimoji="0" lang="pt-BR" sz="28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a:t> </a:t>
            </a:r>
          </a:p>
        </p:txBody>
      </p:sp>
      <p:pic>
        <p:nvPicPr>
          <p:cNvPr id="4" name="Picture 3">
            <a:extLst>
              <a:ext uri="{FF2B5EF4-FFF2-40B4-BE49-F238E27FC236}">
                <a16:creationId xmlns:a16="http://schemas.microsoft.com/office/drawing/2014/main" id="{8250E98F-486F-F9EA-899C-2E9EBB0111CB}"/>
              </a:ext>
            </a:extLst>
          </p:cNvPr>
          <p:cNvPicPr>
            <a:picLocks noChangeAspect="1"/>
          </p:cNvPicPr>
          <p:nvPr/>
        </p:nvPicPr>
        <p:blipFill>
          <a:blip r:embed="rId3" cstate="print"/>
          <a:stretch>
            <a:fillRect/>
          </a:stretch>
        </p:blipFill>
        <p:spPr>
          <a:xfrm>
            <a:off x="3046345" y="2370872"/>
            <a:ext cx="5940945" cy="3289668"/>
          </a:xfrm>
          <a:prstGeom prst="rect">
            <a:avLst/>
          </a:prstGeom>
        </p:spPr>
      </p:pic>
      <p:sp>
        <p:nvSpPr>
          <p:cNvPr id="8" name="Rectangle 7">
            <a:extLst>
              <a:ext uri="{FF2B5EF4-FFF2-40B4-BE49-F238E27FC236}">
                <a16:creationId xmlns:a16="http://schemas.microsoft.com/office/drawing/2014/main" id="{CC6D81DA-B960-618E-3028-DD7A396C4411}"/>
              </a:ext>
            </a:extLst>
          </p:cNvPr>
          <p:cNvSpPr/>
          <p:nvPr/>
        </p:nvSpPr>
        <p:spPr>
          <a:xfrm>
            <a:off x="597139" y="5660540"/>
            <a:ext cx="11469189" cy="369332"/>
          </a:xfrm>
          <a:prstGeom prst="rect">
            <a:avLst/>
          </a:prstGeom>
        </p:spPr>
        <p:txBody>
          <a:bodyPr wrap="square">
            <a:spAutoFit/>
          </a:bodyPr>
          <a:lstStyle/>
          <a:p>
            <a:pPr algn="ctr"/>
            <a:r>
              <a:rPr lang="it-IT" b="1" dirty="0">
                <a:solidFill>
                  <a:srgbClr val="FF0000"/>
                </a:solidFill>
                <a:ea typeface="Cambria Math" panose="02040503050406030204" pitchFamily="18" charset="0"/>
              </a:rPr>
              <a:t>R</a:t>
            </a:r>
            <a:r>
              <a:rPr lang="ro-RO" b="1" dirty="0">
                <a:solidFill>
                  <a:srgbClr val="FF0000"/>
                </a:solidFill>
                <a:ea typeface="Cambria Math" panose="02040503050406030204" pitchFamily="18" charset="0"/>
              </a:rPr>
              <a:t>ezultatele studiilor epidemiologice evidențiază că r</a:t>
            </a:r>
            <a:r>
              <a:rPr lang="it-IT" b="1" dirty="0">
                <a:solidFill>
                  <a:srgbClr val="FF0000"/>
                </a:solidFill>
                <a:ea typeface="Cambria Math" panose="02040503050406030204" pitchFamily="18" charset="0"/>
              </a:rPr>
              <a:t>iscul</a:t>
            </a:r>
            <a:r>
              <a:rPr lang="ro-RO" b="1" dirty="0">
                <a:solidFill>
                  <a:srgbClr val="FF0000"/>
                </a:solidFill>
                <a:ea typeface="Cambria Math" panose="02040503050406030204" pitchFamily="18" charset="0"/>
              </a:rPr>
              <a:t> de cancer pulmonar </a:t>
            </a:r>
            <a:r>
              <a:rPr lang="it-IT" b="1" dirty="0">
                <a:solidFill>
                  <a:srgbClr val="FF0000"/>
                </a:solidFill>
                <a:ea typeface="Cambria Math" panose="02040503050406030204" pitchFamily="18" charset="0"/>
              </a:rPr>
              <a:t>cre</a:t>
            </a:r>
            <a:r>
              <a:rPr lang="ro-RO" b="1" dirty="0">
                <a:solidFill>
                  <a:srgbClr val="FF0000"/>
                </a:solidFill>
                <a:ea typeface="Cambria Math" panose="02040503050406030204" pitchFamily="18" charset="0"/>
              </a:rPr>
              <a:t>ș</a:t>
            </a:r>
            <a:r>
              <a:rPr lang="it-IT" b="1" dirty="0">
                <a:solidFill>
                  <a:srgbClr val="FF0000"/>
                </a:solidFill>
                <a:ea typeface="Cambria Math" panose="02040503050406030204" pitchFamily="18" charset="0"/>
              </a:rPr>
              <a:t>te cu 16% pentru fiecare 100 Bq/m3</a:t>
            </a:r>
            <a:r>
              <a:rPr lang="ro-RO" b="1" dirty="0">
                <a:solidFill>
                  <a:srgbClr val="FF0000"/>
                </a:solidFill>
                <a:ea typeface="Cambria Math" panose="02040503050406030204" pitchFamily="18" charset="0"/>
              </a:rPr>
              <a:t>.</a:t>
            </a:r>
            <a:endParaRPr lang="en-GB" b="1" dirty="0">
              <a:solidFill>
                <a:srgbClr val="FF0000"/>
              </a:solidFill>
              <a:ea typeface="Cambria Math" panose="02040503050406030204" pitchFamily="18" charset="0"/>
            </a:endParaRPr>
          </a:p>
        </p:txBody>
      </p:sp>
      <p:pic>
        <p:nvPicPr>
          <p:cNvPr id="10" name="Picture 9">
            <a:extLst>
              <a:ext uri="{FF2B5EF4-FFF2-40B4-BE49-F238E27FC236}">
                <a16:creationId xmlns:a16="http://schemas.microsoft.com/office/drawing/2014/main" id="{7F5D806C-4C85-6D0A-4A90-3D178B951A35}"/>
              </a:ext>
            </a:extLst>
          </p:cNvPr>
          <p:cNvPicPr>
            <a:picLocks noChangeAspect="1"/>
          </p:cNvPicPr>
          <p:nvPr/>
        </p:nvPicPr>
        <p:blipFill>
          <a:blip r:embed="rId4"/>
          <a:stretch>
            <a:fillRect/>
          </a:stretch>
        </p:blipFill>
        <p:spPr>
          <a:xfrm>
            <a:off x="172177" y="159722"/>
            <a:ext cx="803284" cy="574862"/>
          </a:xfrm>
          <a:prstGeom prst="rect">
            <a:avLst/>
          </a:prstGeom>
        </p:spPr>
      </p:pic>
      <p:sp>
        <p:nvSpPr>
          <p:cNvPr id="3" name="Rectangle 2">
            <a:extLst>
              <a:ext uri="{FF2B5EF4-FFF2-40B4-BE49-F238E27FC236}">
                <a16:creationId xmlns:a16="http://schemas.microsoft.com/office/drawing/2014/main" id="{8067276E-9DEB-165E-A6C9-B6AC19DB876C}"/>
              </a:ext>
            </a:extLst>
          </p:cNvPr>
          <p:cNvSpPr/>
          <p:nvPr/>
        </p:nvSpPr>
        <p:spPr>
          <a:xfrm>
            <a:off x="776269" y="917805"/>
            <a:ext cx="11110931" cy="1116972"/>
          </a:xfrm>
          <a:prstGeom prst="rect">
            <a:avLst/>
          </a:prstGeom>
        </p:spPr>
        <p:txBody>
          <a:bodyPr wrap="square">
            <a:spAutoFit/>
          </a:bodyPr>
          <a:lstStyle/>
          <a:p>
            <a:pPr>
              <a:lnSpc>
                <a:spcPct val="107000"/>
              </a:lnSpc>
              <a:spcAft>
                <a:spcPts val="800"/>
              </a:spcAft>
            </a:pPr>
            <a:r>
              <a:rPr lang="ro-RO" sz="1700" dirty="0">
                <a:latin typeface="Cambria Math" panose="02040503050406030204" pitchFamily="18" charset="0"/>
                <a:ea typeface="Cambria Math" panose="02040503050406030204" pitchFamily="18" charset="0"/>
                <a:cs typeface="Times New Roman" panose="02020603050405020304" pitchFamily="18" charset="0"/>
              </a:rPr>
              <a:t>Nivelul de radon recomandat de Organizația Mondială a Sănătății este de </a:t>
            </a:r>
            <a:r>
              <a:rPr lang="ro-RO" sz="1700" b="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a:t>100 Bq/m</a:t>
            </a:r>
            <a:r>
              <a:rPr lang="ro-RO" sz="1700" b="1" baseline="30000"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a:t>3 </a:t>
            </a:r>
            <a:r>
              <a:rPr lang="ro-RO" sz="1700" dirty="0">
                <a:latin typeface="Cambria Math" panose="02040503050406030204" pitchFamily="18" charset="0"/>
                <a:ea typeface="Cambria Math" panose="02040503050406030204" pitchFamily="18" charset="0"/>
                <a:cs typeface="Times New Roman" panose="02020603050405020304" pitchFamily="18" charset="0"/>
              </a:rPr>
              <a:t>. </a:t>
            </a:r>
          </a:p>
          <a:p>
            <a:pPr>
              <a:lnSpc>
                <a:spcPct val="107000"/>
              </a:lnSpc>
              <a:spcAft>
                <a:spcPts val="800"/>
              </a:spcAft>
            </a:pPr>
            <a:r>
              <a:rPr lang="ro-RO" sz="1700" dirty="0">
                <a:latin typeface="Cambria Math" panose="02040503050406030204" pitchFamily="18" charset="0"/>
                <a:ea typeface="Cambria Math" panose="02040503050406030204" pitchFamily="18" charset="0"/>
                <a:cs typeface="Times New Roman" panose="02020603050405020304" pitchFamily="18" charset="0"/>
              </a:rPr>
              <a:t>Conform Directivei Europene 2013/59/EURATOM, nivelul de referință național nu trebuie să depășească </a:t>
            </a:r>
            <a:r>
              <a:rPr lang="ro-RO" sz="1700" b="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a:t>300 Bq/ m</a:t>
            </a:r>
            <a:r>
              <a:rPr lang="ro-RO" sz="1700" b="1" baseline="30000"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a:t>3</a:t>
            </a:r>
            <a:r>
              <a:rPr lang="ro-RO" sz="1700" dirty="0">
                <a:latin typeface="Cambria Math" panose="02040503050406030204" pitchFamily="18" charset="0"/>
                <a:ea typeface="Cambria Math" panose="02040503050406030204" pitchFamily="18" charset="0"/>
              </a:rPr>
              <a:t>.</a:t>
            </a:r>
            <a:endParaRPr lang="ro-RO" sz="1700" dirty="0">
              <a:latin typeface="Cambria Math" panose="02040503050406030204" pitchFamily="18" charset="0"/>
              <a:ea typeface="Cambria Math" panose="02040503050406030204" pitchFamily="18" charset="0"/>
              <a:cs typeface="Times New Roman" panose="02020603050405020304" pitchFamily="18" charset="0"/>
            </a:endParaRPr>
          </a:p>
          <a:p>
            <a:pPr>
              <a:lnSpc>
                <a:spcPct val="107000"/>
              </a:lnSpc>
              <a:spcAft>
                <a:spcPts val="800"/>
              </a:spcAft>
            </a:pPr>
            <a:r>
              <a:rPr lang="ro-RO" sz="1700" dirty="0">
                <a:latin typeface="Cambria Math" panose="02040503050406030204" pitchFamily="18" charset="0"/>
                <a:ea typeface="Cambria Math" panose="02040503050406030204" pitchFamily="18" charset="0"/>
                <a:cs typeface="Times New Roman" panose="02020603050405020304" pitchFamily="18" charset="0"/>
              </a:rPr>
              <a:t>În România, este stabilit </a:t>
            </a:r>
            <a:r>
              <a:rPr lang="ro-RO" sz="1700" dirty="0">
                <a:latin typeface="Cambria Math" panose="02040503050406030204" pitchFamily="18" charset="0"/>
                <a:ea typeface="Cambria Math" panose="02040503050406030204" pitchFamily="18" charset="0"/>
              </a:rPr>
              <a:t>pentru radon un nivel de referință </a:t>
            </a:r>
            <a:r>
              <a:rPr lang="en-GB" sz="1700" dirty="0">
                <a:latin typeface="Cambria Math" panose="02040503050406030204" pitchFamily="18" charset="0"/>
                <a:ea typeface="Cambria Math" panose="02040503050406030204" pitchFamily="18" charset="0"/>
              </a:rPr>
              <a:t> </a:t>
            </a:r>
            <a:r>
              <a:rPr lang="ro-RO" sz="1700" dirty="0">
                <a:latin typeface="Cambria Math" panose="02040503050406030204" pitchFamily="18" charset="0"/>
                <a:ea typeface="Cambria Math" panose="02040503050406030204" pitchFamily="18" charset="0"/>
              </a:rPr>
              <a:t>de </a:t>
            </a:r>
            <a:r>
              <a:rPr lang="ro-RO" sz="1700" b="1" dirty="0">
                <a:solidFill>
                  <a:srgbClr val="FF0000"/>
                </a:solidFill>
                <a:latin typeface="Cambria Math" panose="02040503050406030204" pitchFamily="18" charset="0"/>
                <a:ea typeface="Cambria Math" panose="02040503050406030204" pitchFamily="18" charset="0"/>
              </a:rPr>
              <a:t>300 Bq/</a:t>
            </a:r>
            <a:r>
              <a:rPr lang="ro-RO" sz="1700" b="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a:t> m</a:t>
            </a:r>
            <a:r>
              <a:rPr lang="ro-RO" sz="1700" b="1" baseline="30000"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a:t>3</a:t>
            </a:r>
            <a:r>
              <a:rPr lang="ro-RO" sz="1700" dirty="0">
                <a:latin typeface="Cambria Math" panose="02040503050406030204" pitchFamily="18" charset="0"/>
                <a:ea typeface="Cambria Math" panose="02040503050406030204" pitchFamily="18" charset="0"/>
              </a:rPr>
              <a:t>.</a:t>
            </a:r>
            <a:endParaRPr lang="en-GB" dirty="0">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64A3DDB2-2E38-636D-45F9-B62A19A1144A}"/>
              </a:ext>
            </a:extLst>
          </p:cNvPr>
          <p:cNvSpPr/>
          <p:nvPr/>
        </p:nvSpPr>
        <p:spPr>
          <a:xfrm>
            <a:off x="2807761" y="6278105"/>
            <a:ext cx="6576478" cy="4616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o-RO" sz="1200" b="0" i="0" u="none" strike="noStrike" kern="1200" cap="none" spc="0" normalizeH="0" baseline="0" noProof="0" dirty="0">
                <a:ln>
                  <a:noFill/>
                </a:ln>
                <a:solidFill>
                  <a:schemeClr val="bg1">
                    <a:lumMod val="50000"/>
                  </a:schemeClr>
                </a:solidFill>
                <a:effectLst/>
                <a:uLnTx/>
                <a:uFillTx/>
                <a:latin typeface="Cambria Math" panose="02040503050406030204" pitchFamily="18" charset="0"/>
                <a:ea typeface="Cambria Math" panose="02040503050406030204" pitchFamily="18" charset="0"/>
              </a:rPr>
              <a:t>*„</a:t>
            </a:r>
            <a:r>
              <a:rPr kumimoji="0" lang="en-GB" sz="1200" b="0" i="0" u="none" strike="noStrike" kern="1200" cap="none" spc="0" normalizeH="0" baseline="0" noProof="0" dirty="0">
                <a:ln>
                  <a:noFill/>
                </a:ln>
                <a:solidFill>
                  <a:schemeClr val="bg1">
                    <a:lumMod val="50000"/>
                  </a:schemeClr>
                </a:solidFill>
                <a:effectLst/>
                <a:uLnTx/>
                <a:uFillTx/>
                <a:latin typeface="Cambria Math" panose="02040503050406030204" pitchFamily="18" charset="0"/>
                <a:ea typeface="Cambria Math" panose="02040503050406030204" pitchFamily="18" charset="0"/>
              </a:rPr>
              <a:t>The European pooling </a:t>
            </a:r>
            <a:r>
              <a:rPr kumimoji="0" lang="ro-RO" sz="1200" b="0" i="0" u="none" strike="noStrike" kern="1200" cap="none" spc="0" normalizeH="0" baseline="0" noProof="0" dirty="0">
                <a:ln>
                  <a:noFill/>
                </a:ln>
                <a:solidFill>
                  <a:schemeClr val="bg1">
                    <a:lumMod val="50000"/>
                  </a:schemeClr>
                </a:solidFill>
                <a:effectLst/>
                <a:uLnTx/>
                <a:uFillTx/>
                <a:latin typeface="Cambria Math" panose="02040503050406030204" pitchFamily="18" charset="0"/>
                <a:ea typeface="Cambria Math" panose="02040503050406030204" pitchFamily="18" charset="0"/>
              </a:rPr>
              <a:t>studies </a:t>
            </a:r>
            <a:r>
              <a:rPr kumimoji="0" lang="en-GB" sz="1200" b="0" i="0" u="none" strike="noStrike" kern="1200" cap="none" spc="0" normalizeH="0" baseline="0" noProof="0" dirty="0">
                <a:ln>
                  <a:noFill/>
                </a:ln>
                <a:solidFill>
                  <a:schemeClr val="bg1">
                    <a:lumMod val="50000"/>
                  </a:schemeClr>
                </a:solidFill>
                <a:effectLst/>
                <a:uLnTx/>
                <a:uFillTx/>
                <a:latin typeface="Cambria Math" panose="02040503050406030204" pitchFamily="18" charset="0"/>
                <a:ea typeface="Cambria Math" panose="02040503050406030204" pitchFamily="18" charset="0"/>
              </a:rPr>
              <a:t>reported an excess relative risk increase of </a:t>
            </a:r>
            <a:r>
              <a:rPr kumimoji="0" lang="en-GB" sz="1200" b="1" i="0" u="none" strike="noStrike" kern="1200" cap="none" spc="0" normalizeH="0" baseline="0" noProof="0" dirty="0">
                <a:ln>
                  <a:noFill/>
                </a:ln>
                <a:solidFill>
                  <a:schemeClr val="bg1">
                    <a:lumMod val="50000"/>
                  </a:schemeClr>
                </a:solidFill>
                <a:effectLst/>
                <a:uLnTx/>
                <a:uFillTx/>
                <a:latin typeface="Cambria Math" panose="02040503050406030204" pitchFamily="18" charset="0"/>
                <a:ea typeface="Cambria Math" panose="02040503050406030204" pitchFamily="18" charset="0"/>
              </a:rPr>
              <a:t>16% per </a:t>
            </a:r>
            <a:r>
              <a:rPr kumimoji="0" lang="ro-RO" sz="1200" b="1" i="0" u="none" strike="noStrike" kern="1200" cap="none" spc="0" normalizeH="0" baseline="0" noProof="0" dirty="0">
                <a:ln>
                  <a:noFill/>
                </a:ln>
                <a:solidFill>
                  <a:schemeClr val="bg1">
                    <a:lumMod val="50000"/>
                  </a:schemeClr>
                </a:solidFill>
                <a:effectLst/>
                <a:uLnTx/>
                <a:uFillTx/>
                <a:latin typeface="Cambria Math" panose="02040503050406030204" pitchFamily="18" charset="0"/>
                <a:ea typeface="Cambria Math" panose="02040503050406030204" pitchFamily="18" charset="0"/>
              </a:rPr>
              <a:t>1</a:t>
            </a:r>
            <a:r>
              <a:rPr kumimoji="0" lang="ro-RO" sz="1200" b="1" i="0" u="none" strike="noStrike" kern="1200" cap="none" spc="0" normalizeH="0" baseline="0" noProof="0" dirty="0">
                <a:ln>
                  <a:noFill/>
                </a:ln>
                <a:solidFill>
                  <a:schemeClr val="bg1">
                    <a:lumMod val="50000"/>
                  </a:schemeClr>
                </a:solidFill>
                <a:effectLst/>
                <a:uLnTx/>
                <a:uFillTx/>
                <a:latin typeface="Cambria Math" panose="02040503050406030204" pitchFamily="18" charset="0"/>
                <a:ea typeface="Cambria Math" panose="02040503050406030204" pitchFamily="18" charset="0"/>
                <a:cs typeface="Times New Roman" panose="02020603050405020304" pitchFamily="18" charset="0"/>
              </a:rPr>
              <a:t>00 Bq/m</a:t>
            </a:r>
            <a:r>
              <a:rPr kumimoji="0" lang="ro-RO" sz="1200" b="1" i="0" u="none" strike="noStrike" kern="1200" cap="none" spc="0" normalizeH="0" baseline="30000" noProof="0" dirty="0">
                <a:ln>
                  <a:noFill/>
                </a:ln>
                <a:solidFill>
                  <a:schemeClr val="bg1">
                    <a:lumMod val="50000"/>
                  </a:schemeClr>
                </a:solidFill>
                <a:effectLst/>
                <a:uLnTx/>
                <a:uFillTx/>
                <a:latin typeface="Cambria Math" panose="02040503050406030204" pitchFamily="18" charset="0"/>
                <a:ea typeface="Cambria Math" panose="02040503050406030204" pitchFamily="18" charset="0"/>
                <a:cs typeface="Times New Roman" panose="02020603050405020304" pitchFamily="18" charset="0"/>
              </a:rPr>
              <a:t>3</a:t>
            </a:r>
            <a:r>
              <a:rPr kumimoji="0" lang="ro-RO" sz="1200" b="0" i="0" u="none" strike="noStrike" kern="1200" cap="none" spc="0" normalizeH="0" baseline="0" noProof="0" dirty="0">
                <a:ln>
                  <a:noFill/>
                </a:ln>
                <a:solidFill>
                  <a:schemeClr val="bg1">
                    <a:lumMod val="50000"/>
                  </a:schemeClr>
                </a:solidFill>
                <a:effectLst/>
                <a:uLnTx/>
                <a:uFillTx/>
                <a:latin typeface="Cambria Math" panose="02040503050406030204" pitchFamily="18" charset="0"/>
                <a:ea typeface="Cambria Math" panose="02040503050406030204" pitchFamily="18" charset="0"/>
                <a:cs typeface="Times New Roman" panose="02020603050405020304" pitchFamily="18" charset="0"/>
              </a:rPr>
              <a:t>”,  ICRP 115 – Lung cancer risk from radon and progeny and Statement on Radon.</a:t>
            </a:r>
            <a:endParaRPr kumimoji="0" lang="en-GB" sz="1200" b="0" i="0" u="none" strike="noStrike" kern="1200" cap="none" spc="0" normalizeH="0" baseline="0" noProof="0" dirty="0">
              <a:ln>
                <a:noFill/>
              </a:ln>
              <a:solidFill>
                <a:schemeClr val="bg1">
                  <a:lumMod val="50000"/>
                </a:schemeClr>
              </a:solidFill>
              <a:effectLst/>
              <a:uLnTx/>
              <a:uFillTx/>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2234256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FD91E6-0128-B96C-789F-F50A5A205866}"/>
              </a:ext>
            </a:extLst>
          </p:cNvPr>
          <p:cNvSpPr>
            <a:spLocks noGrp="1"/>
          </p:cNvSpPr>
          <p:nvPr>
            <p:ph type="body" sz="quarter" idx="13"/>
          </p:nvPr>
        </p:nvSpPr>
        <p:spPr>
          <a:xfrm>
            <a:off x="1117168" y="167153"/>
            <a:ext cx="5443120" cy="574862"/>
          </a:xfrm>
        </p:spPr>
        <p:txBody>
          <a:bodyPr>
            <a:norm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o-RO"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a:t>Cum se măsoară nivelul de radon?</a:t>
            </a:r>
            <a:endParaRPr kumimoji="0" lang="en-GB"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endParaRPr>
          </a:p>
          <a:p>
            <a:endParaRPr lang="ro-RO" sz="3200" dirty="0"/>
          </a:p>
        </p:txBody>
      </p:sp>
      <p:sp>
        <p:nvSpPr>
          <p:cNvPr id="3" name="Content Placeholder 2">
            <a:extLst>
              <a:ext uri="{FF2B5EF4-FFF2-40B4-BE49-F238E27FC236}">
                <a16:creationId xmlns:a16="http://schemas.microsoft.com/office/drawing/2014/main" id="{37EFD45E-133A-C16E-F566-9FC55FB3A65D}"/>
              </a:ext>
            </a:extLst>
          </p:cNvPr>
          <p:cNvSpPr txBox="1">
            <a:spLocks/>
          </p:cNvSpPr>
          <p:nvPr/>
        </p:nvSpPr>
        <p:spPr>
          <a:xfrm>
            <a:off x="4427014" y="1124846"/>
            <a:ext cx="7764986" cy="10548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85000"/>
              <a:buFontTx/>
              <a:buBlip>
                <a:blip r:embed="rId2"/>
              </a:buBlip>
              <a:defRPr sz="2800" kern="1200">
                <a:solidFill>
                  <a:schemeClr val="accent1">
                    <a:lumMod val="75000"/>
                  </a:schemeClr>
                </a:solidFill>
                <a:latin typeface="+mj-lt"/>
                <a:ea typeface="+mn-ea"/>
                <a:cs typeface="+mn-cs"/>
              </a:defRPr>
            </a:lvl1pPr>
            <a:lvl2pPr marL="685800" indent="-228600" algn="l" defTabSz="914400" rtl="0" eaLnBrk="1" latinLnBrk="0" hangingPunct="1">
              <a:lnSpc>
                <a:spcPct val="90000"/>
              </a:lnSpc>
              <a:spcBef>
                <a:spcPts val="500"/>
              </a:spcBef>
              <a:buSzPct val="85000"/>
              <a:buFontTx/>
              <a:buBlip>
                <a:blip r:embed="rId2"/>
              </a:buBlip>
              <a:defRPr sz="2400" kern="1200">
                <a:solidFill>
                  <a:schemeClr val="accent1">
                    <a:lumMod val="75000"/>
                  </a:schemeClr>
                </a:solidFill>
                <a:latin typeface="+mj-lt"/>
                <a:ea typeface="+mn-ea"/>
                <a:cs typeface="+mn-cs"/>
              </a:defRPr>
            </a:lvl2pPr>
            <a:lvl3pPr marL="1143000" indent="-228600" algn="l" defTabSz="914400" rtl="0" eaLnBrk="1" latinLnBrk="0" hangingPunct="1">
              <a:lnSpc>
                <a:spcPct val="90000"/>
              </a:lnSpc>
              <a:spcBef>
                <a:spcPts val="500"/>
              </a:spcBef>
              <a:buSzPct val="85000"/>
              <a:buFontTx/>
              <a:buBlip>
                <a:blip r:embed="rId2"/>
              </a:buBlip>
              <a:defRPr sz="2000" kern="1200">
                <a:solidFill>
                  <a:schemeClr val="accent1">
                    <a:lumMod val="75000"/>
                  </a:schemeClr>
                </a:solidFill>
                <a:latin typeface="+mj-lt"/>
                <a:ea typeface="+mn-ea"/>
                <a:cs typeface="+mn-cs"/>
              </a:defRPr>
            </a:lvl3pPr>
            <a:lvl4pPr marL="1600200" indent="-228600" algn="l" defTabSz="914400" rtl="0" eaLnBrk="1" latinLnBrk="0" hangingPunct="1">
              <a:lnSpc>
                <a:spcPct val="90000"/>
              </a:lnSpc>
              <a:spcBef>
                <a:spcPts val="500"/>
              </a:spcBef>
              <a:buSzPct val="85000"/>
              <a:buFontTx/>
              <a:buBlip>
                <a:blip r:embed="rId2"/>
              </a:buBlip>
              <a:defRPr sz="1800" kern="1200">
                <a:solidFill>
                  <a:schemeClr val="accent1">
                    <a:lumMod val="75000"/>
                  </a:schemeClr>
                </a:solidFill>
                <a:latin typeface="+mj-lt"/>
                <a:ea typeface="+mn-ea"/>
                <a:cs typeface="+mn-cs"/>
              </a:defRPr>
            </a:lvl4pPr>
            <a:lvl5pPr marL="2057400" indent="-228600" algn="l" defTabSz="914400" rtl="0" eaLnBrk="1" latinLnBrk="0" hangingPunct="1">
              <a:lnSpc>
                <a:spcPct val="90000"/>
              </a:lnSpc>
              <a:spcBef>
                <a:spcPts val="500"/>
              </a:spcBef>
              <a:buSzPct val="85000"/>
              <a:buFontTx/>
              <a:buBlip>
                <a:blip r:embed="rId2"/>
              </a:buBlip>
              <a:defRPr sz="1800" kern="1200">
                <a:solidFill>
                  <a:schemeClr val="accent1">
                    <a:lumMod val="7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Aft>
                <a:spcPts val="0"/>
              </a:spcAft>
              <a:buNone/>
            </a:pPr>
            <a:r>
              <a:rPr lang="ro-RO" sz="1800" dirty="0">
                <a:solidFill>
                  <a:srgbClr val="000000"/>
                </a:solidFill>
                <a:latin typeface="Cambria Math" panose="02040503050406030204" pitchFamily="18" charset="0"/>
                <a:ea typeface="Cambria Math" panose="02040503050406030204" pitchFamily="18" charset="0"/>
              </a:rPr>
              <a:t>Laboratorul de Măsurători de Mediu din cadrul companiei DOSITRACKER</a:t>
            </a:r>
          </a:p>
          <a:p>
            <a:pPr algn="just">
              <a:lnSpc>
                <a:spcPts val="1800"/>
              </a:lnSpc>
              <a:spcAft>
                <a:spcPts val="0"/>
              </a:spcAft>
            </a:pPr>
            <a:r>
              <a:rPr lang="ro-RO" sz="1800" b="1" dirty="0">
                <a:solidFill>
                  <a:srgbClr val="FF0000"/>
                </a:solidFill>
                <a:latin typeface="Cambria Math" panose="02040503050406030204" pitchFamily="18" charset="0"/>
                <a:ea typeface="Cambria Math" panose="02040503050406030204" pitchFamily="18" charset="0"/>
              </a:rPr>
              <a:t>detectori de radon de tip CR 39</a:t>
            </a:r>
            <a:r>
              <a:rPr lang="en-US" sz="1800" b="1" dirty="0">
                <a:solidFill>
                  <a:srgbClr val="FF0000"/>
                </a:solidFill>
                <a:latin typeface="Cambria Math" panose="02040503050406030204" pitchFamily="18" charset="0"/>
                <a:ea typeface="Cambria Math" panose="02040503050406030204" pitchFamily="18" charset="0"/>
              </a:rPr>
              <a:t>,</a:t>
            </a:r>
            <a:r>
              <a:rPr lang="ro-RO" sz="1800" dirty="0">
                <a:solidFill>
                  <a:srgbClr val="000000"/>
                </a:solidFill>
                <a:latin typeface="Cambria Math" panose="02040503050406030204" pitchFamily="18" charset="0"/>
                <a:ea typeface="Cambria Math" panose="02040503050406030204" pitchFamily="18" charset="0"/>
              </a:rPr>
              <a:t> prin metoda integrată</a:t>
            </a:r>
            <a:endParaRPr lang="ro-RO" sz="1000" dirty="0">
              <a:solidFill>
                <a:srgbClr val="000000"/>
              </a:solidFill>
              <a:latin typeface="Cambria Math" panose="02040503050406030204" pitchFamily="18" charset="0"/>
              <a:ea typeface="Cambria Math" panose="02040503050406030204" pitchFamily="18" charset="0"/>
            </a:endParaRPr>
          </a:p>
          <a:p>
            <a:pPr algn="just">
              <a:lnSpc>
                <a:spcPts val="1800"/>
              </a:lnSpc>
              <a:spcAft>
                <a:spcPts val="0"/>
              </a:spcAft>
            </a:pPr>
            <a:r>
              <a:rPr lang="ro-RO" sz="1800" b="1" dirty="0">
                <a:solidFill>
                  <a:srgbClr val="1259B1"/>
                </a:solidFill>
                <a:latin typeface="Cambria Math" panose="02040503050406030204" pitchFamily="18" charset="0"/>
                <a:ea typeface="Cambria Math" panose="02040503050406030204" pitchFamily="18" charset="0"/>
              </a:rPr>
              <a:t>detectori inteligenți de radon </a:t>
            </a:r>
            <a:r>
              <a:rPr lang="ro-RO" sz="1800" b="1" dirty="0" err="1">
                <a:solidFill>
                  <a:srgbClr val="1259B1"/>
                </a:solidFill>
                <a:latin typeface="Cambria Math" panose="02040503050406030204" pitchFamily="18" charset="0"/>
                <a:ea typeface="Cambria Math" panose="02040503050406030204" pitchFamily="18" charset="0"/>
              </a:rPr>
              <a:t>Airthings</a:t>
            </a:r>
            <a:r>
              <a:rPr lang="ro-RO" sz="1800" b="1" dirty="0">
                <a:solidFill>
                  <a:srgbClr val="1259B1"/>
                </a:solidFill>
                <a:latin typeface="Cambria Math" panose="02040503050406030204" pitchFamily="18" charset="0"/>
                <a:ea typeface="Cambria Math" panose="02040503050406030204" pitchFamily="18" charset="0"/>
              </a:rPr>
              <a:t> </a:t>
            </a:r>
            <a:r>
              <a:rPr lang="ro-RO" sz="1800" b="1" dirty="0" err="1">
                <a:solidFill>
                  <a:srgbClr val="1259B1"/>
                </a:solidFill>
                <a:latin typeface="Cambria Math" panose="02040503050406030204" pitchFamily="18" charset="0"/>
                <a:ea typeface="Cambria Math" panose="02040503050406030204" pitchFamily="18" charset="0"/>
              </a:rPr>
              <a:t>Wave</a:t>
            </a:r>
            <a:r>
              <a:rPr lang="en-US" sz="1800" b="1" dirty="0">
                <a:solidFill>
                  <a:srgbClr val="1259B1"/>
                </a:solidFill>
                <a:latin typeface="Cambria Math" panose="02040503050406030204" pitchFamily="18" charset="0"/>
                <a:ea typeface="Cambria Math" panose="02040503050406030204" pitchFamily="18" charset="0"/>
              </a:rPr>
              <a:t>,</a:t>
            </a:r>
            <a:r>
              <a:rPr lang="ro-RO" sz="1800" b="1" dirty="0">
                <a:solidFill>
                  <a:srgbClr val="000000"/>
                </a:solidFill>
                <a:latin typeface="Cambria Math" panose="02040503050406030204" pitchFamily="18" charset="0"/>
                <a:ea typeface="Cambria Math" panose="02040503050406030204" pitchFamily="18" charset="0"/>
              </a:rPr>
              <a:t> prin metoda continuă</a:t>
            </a:r>
            <a:r>
              <a:rPr lang="ro-RO" sz="1800" dirty="0">
                <a:solidFill>
                  <a:srgbClr val="000000"/>
                </a:solidFill>
                <a:latin typeface="Cambria Math" panose="02040503050406030204" pitchFamily="18" charset="0"/>
                <a:ea typeface="Cambria Math" panose="02040503050406030204" pitchFamily="18" charset="0"/>
              </a:rPr>
              <a:t> </a:t>
            </a:r>
            <a:endParaRPr lang="en-GB" sz="1800" dirty="0">
              <a:latin typeface="Cambria Math" panose="02040503050406030204" pitchFamily="18" charset="0"/>
              <a:ea typeface="Cambria Math" panose="02040503050406030204" pitchFamily="18" charset="0"/>
            </a:endParaRPr>
          </a:p>
          <a:p>
            <a:pPr marL="0" marR="0" lvl="0" indent="0" algn="l" defTabSz="914400" rtl="0" eaLnBrk="1" fontAlgn="auto" latinLnBrk="0" hangingPunct="1">
              <a:lnSpc>
                <a:spcPct val="90000"/>
              </a:lnSpc>
              <a:spcBef>
                <a:spcPts val="1000"/>
              </a:spcBef>
              <a:spcAft>
                <a:spcPts val="0"/>
              </a:spcAft>
              <a:buClrTx/>
              <a:buSzPct val="85000"/>
              <a:buNone/>
              <a:tabLst/>
              <a:defRPr/>
            </a:pPr>
            <a:endParaRPr kumimoji="0" lang="ro-RO" sz="1800" b="1" i="0" u="none" strike="noStrike" kern="1200" cap="none" spc="0" normalizeH="0" baseline="0" dirty="0">
              <a:ln>
                <a:noFill/>
              </a:ln>
              <a:solidFill>
                <a:srgbClr val="4472C4">
                  <a:lumMod val="75000"/>
                </a:srgbClr>
              </a:solidFill>
              <a:effectLst/>
              <a:uLnTx/>
              <a:uFillTx/>
              <a:latin typeface="Cambria Math" panose="02040503050406030204" pitchFamily="18" charset="0"/>
              <a:ea typeface="Cambria Math" panose="02040503050406030204" pitchFamily="18" charset="0"/>
            </a:endParaRPr>
          </a:p>
          <a:p>
            <a:pPr marL="0" lvl="0" indent="0" fontAlgn="auto">
              <a:spcAft>
                <a:spcPts val="0"/>
              </a:spcAft>
              <a:buNone/>
            </a:pPr>
            <a:r>
              <a:rPr lang="ro-RO" sz="1800" baseline="30000" dirty="0">
                <a:solidFill>
                  <a:schemeClr val="tx1"/>
                </a:solidFill>
                <a:latin typeface="Cambria Math" panose="02040503050406030204" pitchFamily="18" charset="0"/>
                <a:ea typeface="Calibri" panose="020F0502020204030204" pitchFamily="34" charset="0"/>
                <a:cs typeface="Times New Roman" panose="02020603050405020304" pitchFamily="18" charset="0"/>
              </a:rPr>
              <a:t> </a:t>
            </a:r>
            <a:endParaRPr kumimoji="0" lang="ro-RO" sz="1800" b="1"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endParaRPr>
          </a:p>
        </p:txBody>
      </p:sp>
      <p:pic>
        <p:nvPicPr>
          <p:cNvPr id="5" name="Picture 4">
            <a:extLst>
              <a:ext uri="{FF2B5EF4-FFF2-40B4-BE49-F238E27FC236}">
                <a16:creationId xmlns:a16="http://schemas.microsoft.com/office/drawing/2014/main" id="{AF32E527-FE5C-BCC6-6300-B0CA450AD54B}"/>
              </a:ext>
            </a:extLst>
          </p:cNvPr>
          <p:cNvPicPr>
            <a:picLocks noChangeAspect="1"/>
          </p:cNvPicPr>
          <p:nvPr/>
        </p:nvPicPr>
        <p:blipFill>
          <a:blip r:embed="rId3"/>
          <a:stretch>
            <a:fillRect/>
          </a:stretch>
        </p:blipFill>
        <p:spPr>
          <a:xfrm>
            <a:off x="164194" y="935665"/>
            <a:ext cx="4302319" cy="5755182"/>
          </a:xfrm>
          <a:prstGeom prst="rect">
            <a:avLst/>
          </a:prstGeom>
        </p:spPr>
      </p:pic>
      <p:sp>
        <p:nvSpPr>
          <p:cNvPr id="8" name="Rectangle 7">
            <a:extLst>
              <a:ext uri="{FF2B5EF4-FFF2-40B4-BE49-F238E27FC236}">
                <a16:creationId xmlns:a16="http://schemas.microsoft.com/office/drawing/2014/main" id="{84892C8F-66F9-5F9C-3C48-9A997D91211B}"/>
              </a:ext>
            </a:extLst>
          </p:cNvPr>
          <p:cNvSpPr/>
          <p:nvPr/>
        </p:nvSpPr>
        <p:spPr>
          <a:xfrm>
            <a:off x="4720856" y="2675907"/>
            <a:ext cx="6996223" cy="75309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latin typeface="Cambria Math" panose="02040503050406030204" pitchFamily="18" charset="0"/>
                <a:ea typeface="Cambria Math" panose="02040503050406030204" pitchFamily="18" charset="0"/>
              </a:rPr>
              <a:t>M</a:t>
            </a:r>
            <a:r>
              <a:rPr lang="ro-RO" b="1" dirty="0">
                <a:latin typeface="Cambria Math" panose="02040503050406030204" pitchFamily="18" charset="0"/>
                <a:ea typeface="Cambria Math" panose="02040503050406030204" pitchFamily="18" charset="0"/>
              </a:rPr>
              <a:t>ă</a:t>
            </a:r>
            <a:r>
              <a:rPr lang="en-US" b="1" dirty="0">
                <a:latin typeface="Cambria Math" panose="02040503050406030204" pitchFamily="18" charset="0"/>
                <a:ea typeface="Cambria Math" panose="02040503050406030204" pitchFamily="18" charset="0"/>
              </a:rPr>
              <a:t>sur</a:t>
            </a:r>
            <a:r>
              <a:rPr lang="ro-RO" b="1" dirty="0">
                <a:latin typeface="Cambria Math" panose="02040503050406030204" pitchFamily="18" charset="0"/>
                <a:ea typeface="Cambria Math" panose="02040503050406030204" pitchFamily="18" charset="0"/>
              </a:rPr>
              <a:t>ă</a:t>
            </a:r>
            <a:r>
              <a:rPr lang="en-US" b="1" dirty="0">
                <a:latin typeface="Cambria Math" panose="02040503050406030204" pitchFamily="18" charset="0"/>
                <a:ea typeface="Cambria Math" panose="02040503050406030204" pitchFamily="18" charset="0"/>
              </a:rPr>
              <a:t>torile de radon sunt efectuate pentru o perioad</a:t>
            </a:r>
            <a:r>
              <a:rPr lang="ro-RO" b="1" dirty="0">
                <a:latin typeface="Cambria Math" panose="02040503050406030204" pitchFamily="18" charset="0"/>
                <a:ea typeface="Cambria Math" panose="02040503050406030204" pitchFamily="18" charset="0"/>
              </a:rPr>
              <a:t>ă de min. 3 luni conform metodologiei CNCAN</a:t>
            </a:r>
          </a:p>
        </p:txBody>
      </p:sp>
      <p:pic>
        <p:nvPicPr>
          <p:cNvPr id="10" name="Picture 9">
            <a:extLst>
              <a:ext uri="{FF2B5EF4-FFF2-40B4-BE49-F238E27FC236}">
                <a16:creationId xmlns:a16="http://schemas.microsoft.com/office/drawing/2014/main" id="{879595EE-766E-B1B1-7F36-B2CB88DABF49}"/>
              </a:ext>
            </a:extLst>
          </p:cNvPr>
          <p:cNvPicPr>
            <a:picLocks noChangeAspect="1"/>
          </p:cNvPicPr>
          <p:nvPr/>
        </p:nvPicPr>
        <p:blipFill>
          <a:blip r:embed="rId4"/>
          <a:stretch>
            <a:fillRect/>
          </a:stretch>
        </p:blipFill>
        <p:spPr>
          <a:xfrm>
            <a:off x="4720856" y="3579938"/>
            <a:ext cx="3350209" cy="3110909"/>
          </a:xfrm>
          <a:prstGeom prst="rect">
            <a:avLst/>
          </a:prstGeom>
        </p:spPr>
      </p:pic>
      <p:pic>
        <p:nvPicPr>
          <p:cNvPr id="12" name="Picture 11">
            <a:extLst>
              <a:ext uri="{FF2B5EF4-FFF2-40B4-BE49-F238E27FC236}">
                <a16:creationId xmlns:a16="http://schemas.microsoft.com/office/drawing/2014/main" id="{415CF1FB-AD30-682B-BF96-8437831C0CDE}"/>
              </a:ext>
            </a:extLst>
          </p:cNvPr>
          <p:cNvPicPr>
            <a:picLocks noChangeAspect="1"/>
          </p:cNvPicPr>
          <p:nvPr/>
        </p:nvPicPr>
        <p:blipFill>
          <a:blip r:embed="rId5"/>
          <a:srcRect t="2797"/>
          <a:stretch/>
        </p:blipFill>
        <p:spPr>
          <a:xfrm>
            <a:off x="8244832" y="3579938"/>
            <a:ext cx="3782974" cy="3110909"/>
          </a:xfrm>
          <a:prstGeom prst="rect">
            <a:avLst/>
          </a:prstGeom>
        </p:spPr>
      </p:pic>
    </p:spTree>
    <p:extLst>
      <p:ext uri="{BB962C8B-B14F-4D97-AF65-F5344CB8AC3E}">
        <p14:creationId xmlns:p14="http://schemas.microsoft.com/office/powerpoint/2010/main" val="430977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4C8CA5-7761-3C7A-3843-54B88966AE6C}"/>
              </a:ext>
            </a:extLst>
          </p:cNvPr>
          <p:cNvSpPr>
            <a:spLocks noGrp="1"/>
          </p:cNvSpPr>
          <p:nvPr>
            <p:ph type="body" sz="quarter" idx="13"/>
          </p:nvPr>
        </p:nvSpPr>
        <p:spPr>
          <a:xfrm>
            <a:off x="1141546" y="323835"/>
            <a:ext cx="10793680" cy="574862"/>
          </a:xfrm>
        </p:spPr>
        <p:txBody>
          <a:bodyPr>
            <a:normAutofit/>
          </a:bodyPr>
          <a:lstStyle/>
          <a:p>
            <a:r>
              <a:rPr lang="ro-RO" b="1" dirty="0">
                <a:latin typeface="Cambria Math" panose="02040503050406030204" pitchFamily="18" charset="0"/>
                <a:ea typeface="Cambria Math" panose="02040503050406030204" pitchFamily="18" charset="0"/>
              </a:rPr>
              <a:t>Radonul </a:t>
            </a:r>
            <a:r>
              <a:rPr lang="en-US" b="1" dirty="0">
                <a:latin typeface="Cambria Math" panose="02040503050406030204" pitchFamily="18" charset="0"/>
                <a:ea typeface="Cambria Math" panose="02040503050406030204" pitchFamily="18" charset="0"/>
              </a:rPr>
              <a:t>la </a:t>
            </a:r>
            <a:r>
              <a:rPr lang="en-US" b="1" dirty="0" err="1">
                <a:latin typeface="Cambria Math" panose="02040503050406030204" pitchFamily="18" charset="0"/>
                <a:ea typeface="Cambria Math" panose="02040503050406030204" pitchFamily="18" charset="0"/>
              </a:rPr>
              <a:t>locul</a:t>
            </a:r>
            <a:r>
              <a:rPr lang="en-US" b="1" dirty="0">
                <a:latin typeface="Cambria Math" panose="02040503050406030204" pitchFamily="18" charset="0"/>
                <a:ea typeface="Cambria Math" panose="02040503050406030204" pitchFamily="18" charset="0"/>
              </a:rPr>
              <a:t> de </a:t>
            </a:r>
            <a:r>
              <a:rPr lang="en-US" b="1" dirty="0" err="1">
                <a:latin typeface="Cambria Math" panose="02040503050406030204" pitchFamily="18" charset="0"/>
                <a:ea typeface="Cambria Math" panose="02040503050406030204" pitchFamily="18" charset="0"/>
              </a:rPr>
              <a:t>munc</a:t>
            </a:r>
            <a:r>
              <a:rPr lang="ro-RO" b="1" dirty="0">
                <a:latin typeface="Cambria Math" panose="02040503050406030204" pitchFamily="18" charset="0"/>
                <a:ea typeface="Cambria Math" panose="02040503050406030204" pitchFamily="18" charset="0"/>
              </a:rPr>
              <a:t>ă</a:t>
            </a:r>
            <a:endParaRPr lang="en-GB" dirty="0">
              <a:latin typeface="Cambria Math" panose="02040503050406030204" pitchFamily="18" charset="0"/>
              <a:ea typeface="Cambria Math" panose="02040503050406030204" pitchFamily="18" charset="0"/>
            </a:endParaRPr>
          </a:p>
          <a:p>
            <a:endParaRPr lang="ro-RO" sz="3200" dirty="0"/>
          </a:p>
        </p:txBody>
      </p:sp>
      <p:pic>
        <p:nvPicPr>
          <p:cNvPr id="5" name="Picture 4">
            <a:extLst>
              <a:ext uri="{FF2B5EF4-FFF2-40B4-BE49-F238E27FC236}">
                <a16:creationId xmlns:a16="http://schemas.microsoft.com/office/drawing/2014/main" id="{98EC68C5-82EB-FD52-EA0E-1B2BE1EDDE24}"/>
              </a:ext>
            </a:extLst>
          </p:cNvPr>
          <p:cNvPicPr>
            <a:picLocks noChangeAspect="1"/>
          </p:cNvPicPr>
          <p:nvPr/>
        </p:nvPicPr>
        <p:blipFill>
          <a:blip r:embed="rId2"/>
          <a:stretch>
            <a:fillRect/>
          </a:stretch>
        </p:blipFill>
        <p:spPr>
          <a:xfrm>
            <a:off x="1141546" y="1336886"/>
            <a:ext cx="3420063" cy="4267619"/>
          </a:xfrm>
          <a:prstGeom prst="rect">
            <a:avLst/>
          </a:prstGeom>
          <a:ln>
            <a:solidFill>
              <a:schemeClr val="accent1"/>
            </a:solidFill>
          </a:ln>
        </p:spPr>
      </p:pic>
      <p:sp>
        <p:nvSpPr>
          <p:cNvPr id="6" name="Rectangle 5">
            <a:extLst>
              <a:ext uri="{FF2B5EF4-FFF2-40B4-BE49-F238E27FC236}">
                <a16:creationId xmlns:a16="http://schemas.microsoft.com/office/drawing/2014/main" id="{24B9CB09-8A08-A49D-B20C-3D2E953876D5}"/>
              </a:ext>
            </a:extLst>
          </p:cNvPr>
          <p:cNvSpPr/>
          <p:nvPr/>
        </p:nvSpPr>
        <p:spPr>
          <a:xfrm>
            <a:off x="5082055" y="2213264"/>
            <a:ext cx="6316772" cy="3392300"/>
          </a:xfrm>
          <a:prstGeom prst="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ro-RO" sz="2400" b="1" i="0" u="none" strike="noStrike" kern="1200" cap="none" spc="0" normalizeH="0" baseline="0" noProof="0" dirty="0">
                <a:ln>
                  <a:noFill/>
                </a:ln>
                <a:solidFill>
                  <a:srgbClr val="252500"/>
                </a:solidFill>
                <a:effectLst/>
                <a:uLnTx/>
                <a:uFillTx/>
                <a:latin typeface="Cambria Math" panose="02040503050406030204" pitchFamily="18" charset="0"/>
                <a:ea typeface="Cambria Math" panose="02040503050406030204" pitchFamily="18" charset="0"/>
              </a:rPr>
              <a:t>Expunerea la radon la locul de muncă</a:t>
            </a:r>
          </a:p>
          <a:p>
            <a:pPr algn="ctr"/>
            <a:endParaRPr lang="ro-RO" dirty="0"/>
          </a:p>
        </p:txBody>
      </p:sp>
      <p:sp>
        <p:nvSpPr>
          <p:cNvPr id="7" name="Freeform: Shape 6">
            <a:extLst>
              <a:ext uri="{FF2B5EF4-FFF2-40B4-BE49-F238E27FC236}">
                <a16:creationId xmlns:a16="http://schemas.microsoft.com/office/drawing/2014/main" id="{A4D3B0E6-4211-4F1D-DC92-701832BC3E67}"/>
              </a:ext>
            </a:extLst>
          </p:cNvPr>
          <p:cNvSpPr/>
          <p:nvPr/>
        </p:nvSpPr>
        <p:spPr>
          <a:xfrm>
            <a:off x="5082055" y="1336886"/>
            <a:ext cx="6316772" cy="1614132"/>
          </a:xfrm>
          <a:custGeom>
            <a:avLst/>
            <a:gdLst>
              <a:gd name="connsiteX0" fmla="*/ 0 w 6316772"/>
              <a:gd name="connsiteY0" fmla="*/ 0 h 982806"/>
              <a:gd name="connsiteX1" fmla="*/ 6316772 w 6316772"/>
              <a:gd name="connsiteY1" fmla="*/ 0 h 982806"/>
              <a:gd name="connsiteX2" fmla="*/ 6316772 w 6316772"/>
              <a:gd name="connsiteY2" fmla="*/ 678695 h 982806"/>
              <a:gd name="connsiteX3" fmla="*/ 3456369 w 6316772"/>
              <a:gd name="connsiteY3" fmla="*/ 678695 h 982806"/>
              <a:gd name="connsiteX4" fmla="*/ 3146862 w 6316772"/>
              <a:gd name="connsiteY4" fmla="*/ 982806 h 982806"/>
              <a:gd name="connsiteX5" fmla="*/ 2848053 w 6316772"/>
              <a:gd name="connsiteY5" fmla="*/ 678695 h 982806"/>
              <a:gd name="connsiteX6" fmla="*/ 0 w 6316772"/>
              <a:gd name="connsiteY6" fmla="*/ 678695 h 98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6772" h="982806">
                <a:moveTo>
                  <a:pt x="0" y="0"/>
                </a:moveTo>
                <a:lnTo>
                  <a:pt x="6316772" y="0"/>
                </a:lnTo>
                <a:lnTo>
                  <a:pt x="6316772" y="678695"/>
                </a:lnTo>
                <a:lnTo>
                  <a:pt x="3456369" y="678695"/>
                </a:lnTo>
                <a:lnTo>
                  <a:pt x="3146862" y="982806"/>
                </a:lnTo>
                <a:lnTo>
                  <a:pt x="2848053" y="678695"/>
                </a:lnTo>
                <a:lnTo>
                  <a:pt x="0" y="678695"/>
                </a:lnTo>
                <a:close/>
              </a:path>
            </a:pathLst>
          </a:custGeom>
          <a:solidFill>
            <a:srgbClr val="06B7F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kumimoji="0" lang="ro-RO" sz="1800" b="1" i="0" u="none" strike="noStrike" kern="1200" cap="none" spc="0" normalizeH="0" baseline="0" noProof="0" dirty="0">
                <a:ln>
                  <a:noFill/>
                </a:ln>
                <a:solidFill>
                  <a:srgbClr val="FFFFFF"/>
                </a:solidFill>
                <a:effectLst/>
                <a:uLnTx/>
                <a:uFillTx/>
                <a:latin typeface="Cambria Math" panose="02040503050406030204" pitchFamily="18" charset="0"/>
                <a:ea typeface="Cambria Math" panose="02040503050406030204" pitchFamily="18" charset="0"/>
              </a:rPr>
              <a:t>Prin Normele de dozimetrie individuală și radon publicate în decembrie 2020, este introdus un nou capitol:</a:t>
            </a:r>
          </a:p>
          <a:p>
            <a:pPr algn="ctr"/>
            <a:endParaRPr lang="ro-RO" dirty="0"/>
          </a:p>
        </p:txBody>
      </p:sp>
    </p:spTree>
    <p:extLst>
      <p:ext uri="{BB962C8B-B14F-4D97-AF65-F5344CB8AC3E}">
        <p14:creationId xmlns:p14="http://schemas.microsoft.com/office/powerpoint/2010/main" val="1609229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832B0A-8739-FB5A-3CCF-BB4AB7992046}"/>
              </a:ext>
            </a:extLst>
          </p:cNvPr>
          <p:cNvSpPr>
            <a:spLocks noGrp="1"/>
          </p:cNvSpPr>
          <p:nvPr>
            <p:ph type="body" sz="quarter" idx="13"/>
          </p:nvPr>
        </p:nvSpPr>
        <p:spPr>
          <a:xfrm>
            <a:off x="1117168" y="271390"/>
            <a:ext cx="10793680" cy="574862"/>
          </a:xfrm>
        </p:spPr>
        <p:txBody>
          <a:bodyPr/>
          <a:lstStyle/>
          <a:p>
            <a:r>
              <a:rPr lang="ro-RO" sz="2800" b="1" dirty="0">
                <a:latin typeface="Cambria Math" panose="02040503050406030204" pitchFamily="18" charset="0"/>
                <a:ea typeface="Cambria Math" panose="02040503050406030204" pitchFamily="18" charset="0"/>
              </a:rPr>
              <a:t>Radon </a:t>
            </a:r>
            <a:r>
              <a:rPr lang="en-US" sz="2800" b="1" dirty="0">
                <a:latin typeface="Cambria Math" panose="02040503050406030204" pitchFamily="18" charset="0"/>
                <a:ea typeface="Cambria Math" panose="02040503050406030204" pitchFamily="18" charset="0"/>
              </a:rPr>
              <a:t>la </a:t>
            </a:r>
            <a:r>
              <a:rPr lang="en-US" sz="2800" b="1" dirty="0" err="1">
                <a:latin typeface="Cambria Math" panose="02040503050406030204" pitchFamily="18" charset="0"/>
                <a:ea typeface="Cambria Math" panose="02040503050406030204" pitchFamily="18" charset="0"/>
              </a:rPr>
              <a:t>locul</a:t>
            </a:r>
            <a:r>
              <a:rPr lang="en-US" sz="2800" b="1" dirty="0">
                <a:latin typeface="Cambria Math" panose="02040503050406030204" pitchFamily="18" charset="0"/>
                <a:ea typeface="Cambria Math" panose="02040503050406030204" pitchFamily="18" charset="0"/>
              </a:rPr>
              <a:t> de </a:t>
            </a:r>
            <a:r>
              <a:rPr lang="en-US" sz="2800" b="1" dirty="0" err="1">
                <a:latin typeface="Cambria Math" panose="02040503050406030204" pitchFamily="18" charset="0"/>
                <a:ea typeface="Cambria Math" panose="02040503050406030204" pitchFamily="18" charset="0"/>
              </a:rPr>
              <a:t>munc</a:t>
            </a:r>
            <a:r>
              <a:rPr lang="ro-RO" sz="2800" b="1" dirty="0">
                <a:latin typeface="Cambria Math" panose="02040503050406030204" pitchFamily="18" charset="0"/>
                <a:ea typeface="Cambria Math" panose="02040503050406030204" pitchFamily="18" charset="0"/>
              </a:rPr>
              <a:t>ă</a:t>
            </a:r>
            <a:r>
              <a:rPr lang="en-US" sz="2800" b="1" dirty="0">
                <a:latin typeface="Cambria Math" panose="02040503050406030204" pitchFamily="18" charset="0"/>
                <a:ea typeface="Cambria Math" panose="02040503050406030204" pitchFamily="18" charset="0"/>
              </a:rPr>
              <a:t> – </a:t>
            </a:r>
            <a:r>
              <a:rPr lang="en-US" sz="2800" b="1" dirty="0" err="1">
                <a:latin typeface="Cambria Math" panose="02040503050406030204" pitchFamily="18" charset="0"/>
                <a:ea typeface="Cambria Math" panose="02040503050406030204" pitchFamily="18" charset="0"/>
              </a:rPr>
              <a:t>exemple</a:t>
            </a:r>
            <a:r>
              <a:rPr lang="en-US" sz="2800" b="1" dirty="0">
                <a:latin typeface="Cambria Math" panose="02040503050406030204" pitchFamily="18" charset="0"/>
                <a:ea typeface="Cambria Math" panose="02040503050406030204" pitchFamily="18" charset="0"/>
              </a:rPr>
              <a:t> din </a:t>
            </a:r>
            <a:r>
              <a:rPr lang="en-US" sz="2800" b="1" dirty="0" err="1">
                <a:latin typeface="Cambria Math" panose="02040503050406030204" pitchFamily="18" charset="0"/>
                <a:ea typeface="Cambria Math" panose="02040503050406030204" pitchFamily="18" charset="0"/>
              </a:rPr>
              <a:t>studii</a:t>
            </a:r>
            <a:endParaRPr lang="en-GB" sz="2800" dirty="0">
              <a:latin typeface="Cambria Math" panose="02040503050406030204" pitchFamily="18" charset="0"/>
              <a:ea typeface="Cambria Math" panose="02040503050406030204" pitchFamily="18" charset="0"/>
            </a:endParaRPr>
          </a:p>
          <a:p>
            <a:endParaRPr lang="ro-RO" dirty="0"/>
          </a:p>
        </p:txBody>
      </p:sp>
      <p:pic>
        <p:nvPicPr>
          <p:cNvPr id="3" name="Picture 2">
            <a:extLst>
              <a:ext uri="{FF2B5EF4-FFF2-40B4-BE49-F238E27FC236}">
                <a16:creationId xmlns:a16="http://schemas.microsoft.com/office/drawing/2014/main" id="{7744A68E-DAFA-25B5-2853-1F409EF80D7B}"/>
              </a:ext>
            </a:extLst>
          </p:cNvPr>
          <p:cNvPicPr>
            <a:picLocks noChangeAspect="1"/>
          </p:cNvPicPr>
          <p:nvPr/>
        </p:nvPicPr>
        <p:blipFill>
          <a:blip r:embed="rId2"/>
          <a:stretch>
            <a:fillRect/>
          </a:stretch>
        </p:blipFill>
        <p:spPr>
          <a:xfrm>
            <a:off x="145433" y="1015671"/>
            <a:ext cx="11901134" cy="5570939"/>
          </a:xfrm>
          <a:prstGeom prst="rect">
            <a:avLst/>
          </a:prstGeom>
        </p:spPr>
      </p:pic>
      <p:cxnSp>
        <p:nvCxnSpPr>
          <p:cNvPr id="5" name="Straight Connector 4">
            <a:extLst>
              <a:ext uri="{FF2B5EF4-FFF2-40B4-BE49-F238E27FC236}">
                <a16:creationId xmlns:a16="http://schemas.microsoft.com/office/drawing/2014/main" id="{AB57FB46-AFA9-1E3B-9196-3A9A8ADD78F9}"/>
              </a:ext>
            </a:extLst>
          </p:cNvPr>
          <p:cNvCxnSpPr/>
          <p:nvPr/>
        </p:nvCxnSpPr>
        <p:spPr>
          <a:xfrm>
            <a:off x="1117168" y="2775098"/>
            <a:ext cx="1079368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863772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83E9E4A-6D49-4E0F-BA44-9F41DBAC60F0}"/>
              </a:ext>
            </a:extLst>
          </p:cNvPr>
          <p:cNvCxnSpPr/>
          <p:nvPr/>
        </p:nvCxnSpPr>
        <p:spPr>
          <a:xfrm flipV="1">
            <a:off x="0" y="743437"/>
            <a:ext cx="12192000" cy="57481"/>
          </a:xfrm>
          <a:prstGeom prst="line">
            <a:avLst/>
          </a:prstGeom>
        </p:spPr>
        <p:style>
          <a:lnRef idx="1">
            <a:schemeClr val="accent2"/>
          </a:lnRef>
          <a:fillRef idx="0">
            <a:schemeClr val="accent2"/>
          </a:fillRef>
          <a:effectRef idx="0">
            <a:schemeClr val="accent2"/>
          </a:effectRef>
          <a:fontRef idx="minor">
            <a:schemeClr val="tx1"/>
          </a:fontRef>
        </p:style>
      </p:cxnSp>
      <p:sp>
        <p:nvSpPr>
          <p:cNvPr id="3" name="TextBox 2">
            <a:extLst>
              <a:ext uri="{FF2B5EF4-FFF2-40B4-BE49-F238E27FC236}">
                <a16:creationId xmlns:a16="http://schemas.microsoft.com/office/drawing/2014/main" id="{6384F213-99B1-B011-FF28-D701843A40B6}"/>
              </a:ext>
            </a:extLst>
          </p:cNvPr>
          <p:cNvSpPr txBox="1"/>
          <p:nvPr/>
        </p:nvSpPr>
        <p:spPr>
          <a:xfrm>
            <a:off x="929846" y="185798"/>
            <a:ext cx="1132983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2800" b="1" dirty="0">
                <a:latin typeface="Cambria Math" panose="02040503050406030204" pitchFamily="18" charset="0"/>
                <a:ea typeface="Cambria Math" panose="02040503050406030204" pitchFamily="18" charset="0"/>
              </a:rPr>
              <a:t>Radon </a:t>
            </a:r>
            <a:r>
              <a:rPr lang="en-US" sz="2800" b="1" dirty="0">
                <a:latin typeface="Cambria Math" panose="02040503050406030204" pitchFamily="18" charset="0"/>
                <a:ea typeface="Cambria Math" panose="02040503050406030204" pitchFamily="18" charset="0"/>
              </a:rPr>
              <a:t>la </a:t>
            </a:r>
            <a:r>
              <a:rPr lang="en-US" sz="2800" b="1" dirty="0" err="1">
                <a:latin typeface="Cambria Math" panose="02040503050406030204" pitchFamily="18" charset="0"/>
                <a:ea typeface="Cambria Math" panose="02040503050406030204" pitchFamily="18" charset="0"/>
              </a:rPr>
              <a:t>locul</a:t>
            </a:r>
            <a:r>
              <a:rPr lang="en-US" sz="2800" b="1" dirty="0">
                <a:latin typeface="Cambria Math" panose="02040503050406030204" pitchFamily="18" charset="0"/>
                <a:ea typeface="Cambria Math" panose="02040503050406030204" pitchFamily="18" charset="0"/>
              </a:rPr>
              <a:t> de </a:t>
            </a:r>
            <a:r>
              <a:rPr lang="en-US" sz="2800" b="1" dirty="0" err="1">
                <a:latin typeface="Cambria Math" panose="02040503050406030204" pitchFamily="18" charset="0"/>
                <a:ea typeface="Cambria Math" panose="02040503050406030204" pitchFamily="18" charset="0"/>
              </a:rPr>
              <a:t>munc</a:t>
            </a:r>
            <a:r>
              <a:rPr lang="ro-RO" sz="2800" b="1" dirty="0">
                <a:latin typeface="Cambria Math" panose="02040503050406030204" pitchFamily="18" charset="0"/>
                <a:ea typeface="Cambria Math" panose="02040503050406030204" pitchFamily="18" charset="0"/>
              </a:rPr>
              <a:t>ă </a:t>
            </a:r>
            <a:r>
              <a:rPr lang="en-US" sz="2800" b="1" dirty="0">
                <a:latin typeface="Cambria Math" panose="02040503050406030204" pitchFamily="18" charset="0"/>
                <a:ea typeface="Cambria Math" panose="02040503050406030204" pitchFamily="18" charset="0"/>
              </a:rPr>
              <a:t>- </a:t>
            </a:r>
            <a:r>
              <a:rPr kumimoji="0" lang="pt-BR" sz="28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rPr>
              <a:t>graficul radonului pentru o săptămână de lucru:</a:t>
            </a:r>
          </a:p>
        </p:txBody>
      </p:sp>
      <p:pic>
        <p:nvPicPr>
          <p:cNvPr id="4" name="Picture 3">
            <a:extLst>
              <a:ext uri="{FF2B5EF4-FFF2-40B4-BE49-F238E27FC236}">
                <a16:creationId xmlns:a16="http://schemas.microsoft.com/office/drawing/2014/main" id="{CD6DB905-66BE-ADBA-7C22-3B023F7FB86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543" y="888789"/>
            <a:ext cx="7816075" cy="3738542"/>
          </a:xfrm>
          <a:prstGeom prst="rect">
            <a:avLst/>
          </a:prstGeom>
          <a:noFill/>
          <a:ln>
            <a:solidFill>
              <a:schemeClr val="accent1"/>
            </a:solidFill>
          </a:ln>
        </p:spPr>
      </p:pic>
      <p:sp>
        <p:nvSpPr>
          <p:cNvPr id="6" name="TextBox 5">
            <a:extLst>
              <a:ext uri="{FF2B5EF4-FFF2-40B4-BE49-F238E27FC236}">
                <a16:creationId xmlns:a16="http://schemas.microsoft.com/office/drawing/2014/main" id="{02F4EC55-5DC0-0156-85EB-17B9AFF5C1F1}"/>
              </a:ext>
            </a:extLst>
          </p:cNvPr>
          <p:cNvSpPr txBox="1"/>
          <p:nvPr/>
        </p:nvSpPr>
        <p:spPr>
          <a:xfrm>
            <a:off x="193543" y="4696170"/>
            <a:ext cx="11922258" cy="1077218"/>
          </a:xfrm>
          <a:prstGeom prst="rect">
            <a:avLst/>
          </a:prstGeom>
          <a:noFill/>
          <a:ln>
            <a:solidFill>
              <a:schemeClr val="accent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o-RO" sz="16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rPr>
              <a:t>Din grafic se observă că luni dimineață nivelul de radon este crescut (355 Bq/m3), ca urmare a acumulării de radon produsă în week-end, apoi scade progresiv și începând de marți dimineață nivelul de radon este mai mic de 100 Bq/m3 și ajunge până la valori foarte mici, situate în jur de 20 Bq/m3 înregistrate în zilele de joi și vineri, urmând ca începând de sâmbătă dimineață nivelul de radon să crească în mod constant până când ajunge din nou, duminică seara, la valori mai mari 300 Bq/m3.</a:t>
            </a:r>
            <a:endParaRPr kumimoji="0" lang="en-GB" sz="16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endParaRPr>
          </a:p>
        </p:txBody>
      </p:sp>
      <p:sp>
        <p:nvSpPr>
          <p:cNvPr id="9" name="Callout: Left Arrow 8">
            <a:extLst>
              <a:ext uri="{FF2B5EF4-FFF2-40B4-BE49-F238E27FC236}">
                <a16:creationId xmlns:a16="http://schemas.microsoft.com/office/drawing/2014/main" id="{BDAC0D0D-812A-2E87-AB91-9AF6125628A7}"/>
              </a:ext>
            </a:extLst>
          </p:cNvPr>
          <p:cNvSpPr/>
          <p:nvPr/>
        </p:nvSpPr>
        <p:spPr>
          <a:xfrm>
            <a:off x="8009619" y="1232089"/>
            <a:ext cx="4106182" cy="2754112"/>
          </a:xfrm>
          <a:prstGeom prst="leftArrowCallout">
            <a:avLst>
              <a:gd name="adj1" fmla="val 21406"/>
              <a:gd name="adj2" fmla="val 22359"/>
              <a:gd name="adj3" fmla="val 32792"/>
              <a:gd name="adj4" fmla="val 64977"/>
            </a:avLst>
          </a:prstGeom>
          <a:solidFill>
            <a:srgbClr val="FCDEB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500"/>
              </a:spcAft>
              <a:buClrTx/>
              <a:buSzTx/>
              <a:buFontTx/>
              <a:buNone/>
              <a:tabLst/>
              <a:defRPr/>
            </a:pPr>
            <a:r>
              <a:rPr kumimoji="0" lang="ro-RO" sz="1800" b="1"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rPr>
              <a:t>Concentrația medie anuală:  </a:t>
            </a:r>
          </a:p>
          <a:p>
            <a:pPr marL="0" marR="0" lvl="0" indent="0" algn="ctr" defTabSz="914400" rtl="0" eaLnBrk="1" fontAlgn="auto" latinLnBrk="0" hangingPunct="1">
              <a:lnSpc>
                <a:spcPct val="115000"/>
              </a:lnSpc>
              <a:spcBef>
                <a:spcPts val="0"/>
              </a:spcBef>
              <a:spcAft>
                <a:spcPts val="500"/>
              </a:spcAft>
              <a:buClrTx/>
              <a:buSzTx/>
              <a:buFontTx/>
              <a:buNone/>
              <a:tabLst/>
              <a:defRPr/>
            </a:pPr>
            <a:r>
              <a:rPr kumimoji="0" lang="ro-RO" sz="2000" b="1" i="0" u="none" strike="noStrike" kern="1200" cap="none" spc="0" normalizeH="0" baseline="0" noProof="0" dirty="0" err="1">
                <a:ln>
                  <a:noFill/>
                </a:ln>
                <a:solidFill>
                  <a:srgbClr val="70AD47">
                    <a:lumMod val="75000"/>
                  </a:srgbClr>
                </a:solidFill>
                <a:effectLst/>
                <a:uLnTx/>
                <a:uFillTx/>
                <a:latin typeface="Cambria Math" panose="02040503050406030204" pitchFamily="18" charset="0"/>
                <a:ea typeface="Cambria Math" panose="02040503050406030204" pitchFamily="18" charset="0"/>
                <a:cs typeface="Calibri" panose="020F0502020204030204" pitchFamily="34" charset="0"/>
              </a:rPr>
              <a:t>C</a:t>
            </a:r>
            <a:r>
              <a:rPr kumimoji="0" lang="ro-RO" sz="2000" b="1" i="0" u="none" strike="noStrike" kern="1200" cap="none" spc="0" normalizeH="0" baseline="-25000" noProof="0" dirty="0" err="1">
                <a:ln>
                  <a:noFill/>
                </a:ln>
                <a:solidFill>
                  <a:srgbClr val="70AD47">
                    <a:lumMod val="75000"/>
                  </a:srgbClr>
                </a:solidFill>
                <a:effectLst/>
                <a:uLnTx/>
                <a:uFillTx/>
                <a:latin typeface="Cambria Math" panose="02040503050406030204" pitchFamily="18" charset="0"/>
                <a:ea typeface="Cambria Math" panose="02040503050406030204" pitchFamily="18" charset="0"/>
                <a:cs typeface="Calibri" panose="020F0502020204030204" pitchFamily="34" charset="0"/>
              </a:rPr>
              <a:t>Rn</a:t>
            </a:r>
            <a:r>
              <a:rPr kumimoji="0" lang="ro-RO" sz="2000" b="0" i="0" u="none" strike="noStrike" kern="1200" cap="none" spc="0" normalizeH="0" baseline="-25000" noProof="0" dirty="0">
                <a:ln>
                  <a:noFill/>
                </a:ln>
                <a:solidFill>
                  <a:srgbClr val="70AD47">
                    <a:lumMod val="75000"/>
                  </a:srgbClr>
                </a:solidFill>
                <a:effectLst/>
                <a:uLnTx/>
                <a:uFillTx/>
                <a:latin typeface="Cambria Math" panose="02040503050406030204" pitchFamily="18" charset="0"/>
                <a:ea typeface="Cambria Math" panose="02040503050406030204" pitchFamily="18" charset="0"/>
                <a:cs typeface="Calibri" panose="020F0502020204030204" pitchFamily="34" charset="0"/>
              </a:rPr>
              <a:t> </a:t>
            </a:r>
            <a:r>
              <a:rPr kumimoji="0" lang="ro-RO" sz="2000" b="1" i="0" u="none" strike="noStrike" kern="1200" cap="none" spc="0" normalizeH="0" baseline="0" noProof="0" dirty="0">
                <a:ln>
                  <a:noFill/>
                </a:ln>
                <a:solidFill>
                  <a:srgbClr val="70AD47">
                    <a:lumMod val="75000"/>
                  </a:srgbClr>
                </a:solidFill>
                <a:effectLst/>
                <a:uLnTx/>
                <a:uFillTx/>
                <a:latin typeface="Cambria Math" panose="02040503050406030204" pitchFamily="18" charset="0"/>
                <a:ea typeface="Cambria Math" panose="02040503050406030204" pitchFamily="18" charset="0"/>
              </a:rPr>
              <a:t>= 107</a:t>
            </a:r>
            <a:r>
              <a:rPr kumimoji="0" lang="ro-RO" sz="2000" b="0" i="0" u="none" strike="noStrike" kern="1200" cap="none" spc="0" normalizeH="0" baseline="0" noProof="0" dirty="0">
                <a:ln>
                  <a:noFill/>
                </a:ln>
                <a:solidFill>
                  <a:srgbClr val="70AD47">
                    <a:lumMod val="75000"/>
                  </a:srgbClr>
                </a:solidFill>
                <a:effectLst/>
                <a:uLnTx/>
                <a:uFillTx/>
                <a:latin typeface="Cambria Math" panose="02040503050406030204" pitchFamily="18" charset="0"/>
                <a:ea typeface="Cambria Math" panose="02040503050406030204" pitchFamily="18" charset="0"/>
              </a:rPr>
              <a:t> </a:t>
            </a:r>
            <a:r>
              <a:rPr kumimoji="0" lang="ro-RO" sz="2000" b="1" i="0" u="none" strike="noStrike" kern="1200" cap="none" spc="0" normalizeH="0" baseline="0" noProof="0" dirty="0" err="1">
                <a:ln>
                  <a:noFill/>
                </a:ln>
                <a:solidFill>
                  <a:srgbClr val="70AD47">
                    <a:lumMod val="75000"/>
                  </a:srgbClr>
                </a:solidFill>
                <a:effectLst/>
                <a:uLnTx/>
                <a:uFillTx/>
                <a:latin typeface="Cambria Math" panose="02040503050406030204" pitchFamily="18" charset="0"/>
                <a:ea typeface="Cambria Math" panose="02040503050406030204" pitchFamily="18" charset="0"/>
              </a:rPr>
              <a:t>Bq</a:t>
            </a:r>
            <a:r>
              <a:rPr kumimoji="0" lang="ro-RO" sz="2000" b="1" i="0" u="none" strike="noStrike" kern="1200" cap="none" spc="0" normalizeH="0" baseline="0" noProof="0" dirty="0">
                <a:ln>
                  <a:noFill/>
                </a:ln>
                <a:solidFill>
                  <a:srgbClr val="70AD47">
                    <a:lumMod val="75000"/>
                  </a:srgbClr>
                </a:solidFill>
                <a:effectLst/>
                <a:uLnTx/>
                <a:uFillTx/>
                <a:latin typeface="Cambria Math" panose="02040503050406030204" pitchFamily="18" charset="0"/>
                <a:ea typeface="Cambria Math" panose="02040503050406030204" pitchFamily="18" charset="0"/>
              </a:rPr>
              <a:t>/m</a:t>
            </a:r>
            <a:r>
              <a:rPr kumimoji="0" lang="ro-RO" sz="2000" b="1" i="0" u="none" strike="noStrike" kern="1200" cap="none" spc="0" normalizeH="0" baseline="30000" noProof="0" dirty="0">
                <a:ln>
                  <a:noFill/>
                </a:ln>
                <a:solidFill>
                  <a:srgbClr val="70AD47">
                    <a:lumMod val="75000"/>
                  </a:srgbClr>
                </a:solidFill>
                <a:effectLst/>
                <a:uLnTx/>
                <a:uFillTx/>
                <a:latin typeface="Cambria Math" panose="02040503050406030204" pitchFamily="18" charset="0"/>
                <a:ea typeface="Cambria Math" panose="02040503050406030204" pitchFamily="18" charset="0"/>
              </a:rPr>
              <a:t>3</a:t>
            </a:r>
          </a:p>
          <a:p>
            <a:pPr marL="0" marR="0" lvl="0" indent="0" algn="ctr" defTabSz="914400" rtl="0" eaLnBrk="1" fontAlgn="auto" latinLnBrk="0" hangingPunct="1">
              <a:lnSpc>
                <a:spcPct val="115000"/>
              </a:lnSpc>
              <a:spcBef>
                <a:spcPts val="0"/>
              </a:spcBef>
              <a:spcAft>
                <a:spcPts val="500"/>
              </a:spcAft>
              <a:buClrTx/>
              <a:buSzTx/>
              <a:buFontTx/>
              <a:buNone/>
              <a:tabLst/>
              <a:defRPr/>
            </a:pPr>
            <a:endParaRPr kumimoji="0" lang="ro-RO" sz="2000" b="1" i="0" u="none" strike="noStrike" kern="1200" cap="none" spc="0" normalizeH="0" baseline="30000" noProof="0" dirty="0">
              <a:ln>
                <a:noFill/>
              </a:ln>
              <a:solidFill>
                <a:srgbClr val="ED7D31">
                  <a:lumMod val="75000"/>
                </a:srgbClr>
              </a:solidFill>
              <a:effectLst/>
              <a:uLnTx/>
              <a:uFillTx/>
              <a:latin typeface="Cambria Math" panose="02040503050406030204" pitchFamily="18" charset="0"/>
              <a:ea typeface="Cambria Math" panose="02040503050406030204" pitchFamily="18" charset="0"/>
            </a:endParaRPr>
          </a:p>
          <a:p>
            <a:pPr marL="0" marR="0" lvl="0" indent="0" algn="ctr" defTabSz="914400" rtl="0" eaLnBrk="1" fontAlgn="auto" latinLnBrk="0" hangingPunct="1">
              <a:lnSpc>
                <a:spcPct val="115000"/>
              </a:lnSpc>
              <a:spcBef>
                <a:spcPts val="0"/>
              </a:spcBef>
              <a:spcAft>
                <a:spcPts val="500"/>
              </a:spcAft>
              <a:buClrTx/>
              <a:buSzTx/>
              <a:buFontTx/>
              <a:buNone/>
              <a:tabLst/>
              <a:defRPr/>
            </a:pPr>
            <a:endParaRPr kumimoji="0" lang="ro-RO" sz="2000" b="1" i="0" u="none" strike="noStrike" kern="1200" cap="none" spc="0" normalizeH="0" baseline="30000" noProof="0" dirty="0">
              <a:ln>
                <a:noFill/>
              </a:ln>
              <a:solidFill>
                <a:srgbClr val="ED7D31">
                  <a:lumMod val="75000"/>
                </a:srgbClr>
              </a:solidFill>
              <a:effectLst/>
              <a:uLnTx/>
              <a:uFillTx/>
              <a:latin typeface="Cambria Math" panose="02040503050406030204" pitchFamily="18" charset="0"/>
              <a:ea typeface="Cambria Math" panose="02040503050406030204" pitchFamily="18" charset="0"/>
            </a:endParaRPr>
          </a:p>
          <a:p>
            <a:pPr marL="0" marR="0" lvl="0" indent="0" algn="ctr" defTabSz="914400" rtl="0" eaLnBrk="1" fontAlgn="auto" latinLnBrk="0" hangingPunct="1">
              <a:lnSpc>
                <a:spcPct val="115000"/>
              </a:lnSpc>
              <a:spcBef>
                <a:spcPts val="0"/>
              </a:spcBef>
              <a:spcAft>
                <a:spcPts val="500"/>
              </a:spcAft>
              <a:buClrTx/>
              <a:buSzTx/>
              <a:buFontTx/>
              <a:buNone/>
              <a:tabLst/>
              <a:defRPr/>
            </a:pPr>
            <a:r>
              <a:rPr kumimoji="0" lang="ro-RO" sz="1800" b="1"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rPr>
              <a:t>Valoarea maximă:</a:t>
            </a:r>
            <a:r>
              <a:rPr kumimoji="0" lang="ro-RO" sz="2800" b="1" i="0" u="none" strike="noStrike" kern="1200" cap="none" spc="0" normalizeH="0" baseline="0" noProof="0" dirty="0">
                <a:ln>
                  <a:noFill/>
                </a:ln>
                <a:solidFill>
                  <a:srgbClr val="ED7D31">
                    <a:lumMod val="75000"/>
                  </a:srgbClr>
                </a:solidFill>
                <a:effectLst/>
                <a:uLnTx/>
                <a:uFillTx/>
                <a:latin typeface="Cambria Math" panose="02040503050406030204" pitchFamily="18" charset="0"/>
                <a:ea typeface="Cambria Math" panose="02040503050406030204" pitchFamily="18" charset="0"/>
                <a:cs typeface="Calibri" panose="020F0502020204030204" pitchFamily="34" charset="0"/>
              </a:rPr>
              <a:t> </a:t>
            </a:r>
          </a:p>
          <a:p>
            <a:pPr marL="0" marR="0" lvl="0" indent="0" algn="ctr" defTabSz="914400" rtl="0" eaLnBrk="1" fontAlgn="auto" latinLnBrk="0" hangingPunct="1">
              <a:lnSpc>
                <a:spcPct val="115000"/>
              </a:lnSpc>
              <a:spcBef>
                <a:spcPts val="0"/>
              </a:spcBef>
              <a:spcAft>
                <a:spcPts val="500"/>
              </a:spcAft>
              <a:buClrTx/>
              <a:buSzTx/>
              <a:buFontTx/>
              <a:buNone/>
              <a:tabLst/>
              <a:defRPr/>
            </a:pPr>
            <a:r>
              <a:rPr kumimoji="0" lang="ro-RO" sz="2400" b="1" i="0" u="none" strike="noStrike" kern="1200" cap="none" spc="0" normalizeH="0" baseline="0" noProof="0" dirty="0" err="1">
                <a:ln>
                  <a:noFill/>
                </a:ln>
                <a:solidFill>
                  <a:srgbClr val="FF0000"/>
                </a:solidFill>
                <a:effectLst/>
                <a:uLnTx/>
                <a:uFillTx/>
                <a:latin typeface="Cambria Math" panose="02040503050406030204" pitchFamily="18" charset="0"/>
                <a:ea typeface="Cambria Math" panose="02040503050406030204" pitchFamily="18" charset="0"/>
                <a:cs typeface="Calibri" panose="020F0502020204030204" pitchFamily="34" charset="0"/>
              </a:rPr>
              <a:t>C</a:t>
            </a:r>
            <a:r>
              <a:rPr kumimoji="0" lang="ro-RO" sz="2400" b="1" i="0" u="none" strike="noStrike" kern="1200" cap="none" spc="0" normalizeH="0" baseline="-25000" noProof="0" dirty="0" err="1">
                <a:ln>
                  <a:noFill/>
                </a:ln>
                <a:solidFill>
                  <a:srgbClr val="FF0000"/>
                </a:solidFill>
                <a:effectLst/>
                <a:uLnTx/>
                <a:uFillTx/>
                <a:latin typeface="Cambria Math" panose="02040503050406030204" pitchFamily="18" charset="0"/>
                <a:ea typeface="Cambria Math" panose="02040503050406030204" pitchFamily="18" charset="0"/>
                <a:cs typeface="Calibri" panose="020F0502020204030204" pitchFamily="34" charset="0"/>
              </a:rPr>
              <a:t>Rn</a:t>
            </a:r>
            <a:r>
              <a:rPr kumimoji="0" lang="ro-RO" sz="2400" b="0" i="0" u="none" strike="noStrike" kern="1200" cap="none" spc="0" normalizeH="0" baseline="-25000" noProof="0" dirty="0">
                <a:ln>
                  <a:noFill/>
                </a:ln>
                <a:solidFill>
                  <a:srgbClr val="FF0000"/>
                </a:solidFill>
                <a:effectLst/>
                <a:uLnTx/>
                <a:uFillTx/>
                <a:latin typeface="Cambria Math" panose="02040503050406030204" pitchFamily="18" charset="0"/>
                <a:ea typeface="Cambria Math" panose="02040503050406030204" pitchFamily="18" charset="0"/>
                <a:cs typeface="Calibri" panose="020F0502020204030204" pitchFamily="34" charset="0"/>
              </a:rPr>
              <a:t> </a:t>
            </a:r>
            <a:r>
              <a:rPr kumimoji="0" lang="ro-RO" sz="2400" b="1"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rPr>
              <a:t>= 506 </a:t>
            </a:r>
            <a:r>
              <a:rPr kumimoji="0" lang="ro-RO" sz="2400" b="1" i="0" u="none" strike="noStrike" kern="1200" cap="none" spc="0" normalizeH="0" baseline="0" noProof="0" dirty="0" err="1">
                <a:ln>
                  <a:noFill/>
                </a:ln>
                <a:solidFill>
                  <a:srgbClr val="FF0000"/>
                </a:solidFill>
                <a:effectLst/>
                <a:uLnTx/>
                <a:uFillTx/>
                <a:latin typeface="Cambria Math" panose="02040503050406030204" pitchFamily="18" charset="0"/>
                <a:ea typeface="Cambria Math" panose="02040503050406030204" pitchFamily="18" charset="0"/>
              </a:rPr>
              <a:t>Bq</a:t>
            </a:r>
            <a:r>
              <a:rPr kumimoji="0" lang="ro-RO" sz="2400" b="1"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rPr>
              <a:t>/m</a:t>
            </a:r>
            <a:r>
              <a:rPr kumimoji="0" lang="ro-RO" sz="2400" b="1" i="0" u="none" strike="noStrike" kern="1200" cap="none" spc="0" normalizeH="0" baseline="30000" noProof="0" dirty="0">
                <a:ln>
                  <a:noFill/>
                </a:ln>
                <a:solidFill>
                  <a:srgbClr val="FF0000"/>
                </a:solidFill>
                <a:effectLst/>
                <a:uLnTx/>
                <a:uFillTx/>
                <a:latin typeface="Cambria Math" panose="02040503050406030204" pitchFamily="18" charset="0"/>
                <a:ea typeface="Cambria Math" panose="02040503050406030204" pitchFamily="18" charset="0"/>
              </a:rPr>
              <a:t>3</a:t>
            </a:r>
            <a:endParaRPr kumimoji="0" lang="ro-RO" sz="1800" b="1" i="0" u="none" strike="noStrike" kern="1200" cap="none" spc="0" normalizeH="0" baseline="30000" noProof="0" dirty="0">
              <a:ln>
                <a:noFill/>
              </a:ln>
              <a:solidFill>
                <a:srgbClr val="ED7D31">
                  <a:lumMod val="75000"/>
                </a:srgbClr>
              </a:solidFill>
              <a:effectLst/>
              <a:uLnTx/>
              <a:uFillTx/>
              <a:latin typeface="Cambria Math" panose="02040503050406030204" pitchFamily="18" charset="0"/>
              <a:ea typeface="Cambria Math" panose="02040503050406030204" pitchFamily="18" charset="0"/>
            </a:endParaRPr>
          </a:p>
        </p:txBody>
      </p:sp>
      <p:pic>
        <p:nvPicPr>
          <p:cNvPr id="10" name="Picture 9">
            <a:extLst>
              <a:ext uri="{FF2B5EF4-FFF2-40B4-BE49-F238E27FC236}">
                <a16:creationId xmlns:a16="http://schemas.microsoft.com/office/drawing/2014/main" id="{D0ED2B24-58FE-D55B-691E-66DC89E7DC68}"/>
              </a:ext>
            </a:extLst>
          </p:cNvPr>
          <p:cNvPicPr>
            <a:picLocks noChangeAspect="1"/>
          </p:cNvPicPr>
          <p:nvPr/>
        </p:nvPicPr>
        <p:blipFill>
          <a:blip r:embed="rId3"/>
          <a:stretch>
            <a:fillRect/>
          </a:stretch>
        </p:blipFill>
        <p:spPr>
          <a:xfrm>
            <a:off x="126562" y="124199"/>
            <a:ext cx="803284" cy="574862"/>
          </a:xfrm>
          <a:prstGeom prst="rect">
            <a:avLst/>
          </a:prstGeom>
        </p:spPr>
      </p:pic>
      <p:sp>
        <p:nvSpPr>
          <p:cNvPr id="11" name="Rectangle: Rounded Corners 10">
            <a:extLst>
              <a:ext uri="{FF2B5EF4-FFF2-40B4-BE49-F238E27FC236}">
                <a16:creationId xmlns:a16="http://schemas.microsoft.com/office/drawing/2014/main" id="{F0C9CAD6-9B10-7D98-42A6-2FAA3C391E0E}"/>
              </a:ext>
            </a:extLst>
          </p:cNvPr>
          <p:cNvSpPr/>
          <p:nvPr/>
        </p:nvSpPr>
        <p:spPr>
          <a:xfrm>
            <a:off x="1575051" y="5924696"/>
            <a:ext cx="9351266" cy="646331"/>
          </a:xfrm>
          <a:prstGeom prst="roundRect">
            <a:avLst>
              <a:gd name="adj" fmla="val 50000"/>
            </a:avLst>
          </a:prstGeom>
          <a:noFill/>
          <a:ln>
            <a:solidFill>
              <a:srgbClr val="FF68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b="1" dirty="0">
                <a:solidFill>
                  <a:srgbClr val="FF6801"/>
                </a:solidFill>
                <a:latin typeface="Cambria Math" panose="02040503050406030204" pitchFamily="18" charset="0"/>
                <a:ea typeface="Cambria Math" panose="02040503050406030204" pitchFamily="18" charset="0"/>
              </a:rPr>
              <a:t>În cele mai multe cazuri, prin simpla aerisire / ventilare a aerului din interiorul clădirilor, </a:t>
            </a:r>
          </a:p>
          <a:p>
            <a:pPr algn="ctr"/>
            <a:r>
              <a:rPr lang="ro-RO" b="1" dirty="0">
                <a:solidFill>
                  <a:srgbClr val="FF6801"/>
                </a:solidFill>
                <a:latin typeface="Cambria Math" panose="02040503050406030204" pitchFamily="18" charset="0"/>
                <a:ea typeface="Cambria Math" panose="02040503050406030204" pitchFamily="18" charset="0"/>
              </a:rPr>
              <a:t>nivelul de radon scade până la valori care nu prezintă nici un risc pentru sănătate.</a:t>
            </a:r>
          </a:p>
        </p:txBody>
      </p:sp>
    </p:spTree>
    <p:extLst>
      <p:ext uri="{BB962C8B-B14F-4D97-AF65-F5344CB8AC3E}">
        <p14:creationId xmlns:p14="http://schemas.microsoft.com/office/powerpoint/2010/main" val="3149035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83E9E4A-6D49-4E0F-BA44-9F41DBAC60F0}"/>
              </a:ext>
            </a:extLst>
          </p:cNvPr>
          <p:cNvCxnSpPr/>
          <p:nvPr/>
        </p:nvCxnSpPr>
        <p:spPr>
          <a:xfrm flipV="1">
            <a:off x="86762" y="588929"/>
            <a:ext cx="12192000" cy="57481"/>
          </a:xfrm>
          <a:prstGeom prst="line">
            <a:avLst/>
          </a:prstGeom>
        </p:spPr>
        <p:style>
          <a:lnRef idx="1">
            <a:schemeClr val="accent2"/>
          </a:lnRef>
          <a:fillRef idx="0">
            <a:schemeClr val="accent2"/>
          </a:fillRef>
          <a:effectRef idx="0">
            <a:schemeClr val="accent2"/>
          </a:effectRef>
          <a:fontRef idx="minor">
            <a:schemeClr val="tx1"/>
          </a:fontRef>
        </p:style>
      </p:cxnSp>
      <p:pic>
        <p:nvPicPr>
          <p:cNvPr id="2" name="Picture 1">
            <a:extLst>
              <a:ext uri="{FF2B5EF4-FFF2-40B4-BE49-F238E27FC236}">
                <a16:creationId xmlns:a16="http://schemas.microsoft.com/office/drawing/2014/main" id="{72E47DE5-09FA-5010-5B52-76BE856E7C69}"/>
              </a:ext>
            </a:extLst>
          </p:cNvPr>
          <p:cNvPicPr>
            <a:picLocks noChangeAspect="1"/>
          </p:cNvPicPr>
          <p:nvPr/>
        </p:nvPicPr>
        <p:blipFill>
          <a:blip r:embed="rId2"/>
          <a:stretch>
            <a:fillRect/>
          </a:stretch>
        </p:blipFill>
        <p:spPr>
          <a:xfrm>
            <a:off x="269495" y="1194033"/>
            <a:ext cx="6987823" cy="5213888"/>
          </a:xfrm>
          <a:prstGeom prst="rect">
            <a:avLst/>
          </a:prstGeom>
        </p:spPr>
      </p:pic>
      <p:sp>
        <p:nvSpPr>
          <p:cNvPr id="3" name="Title 1">
            <a:extLst>
              <a:ext uri="{FF2B5EF4-FFF2-40B4-BE49-F238E27FC236}">
                <a16:creationId xmlns:a16="http://schemas.microsoft.com/office/drawing/2014/main" id="{A3813DB3-4ABE-96CB-961A-6F60F5E522F4}"/>
              </a:ext>
            </a:extLst>
          </p:cNvPr>
          <p:cNvSpPr txBox="1">
            <a:spLocks/>
          </p:cNvSpPr>
          <p:nvPr/>
        </p:nvSpPr>
        <p:spPr>
          <a:xfrm>
            <a:off x="956578" y="-5686"/>
            <a:ext cx="11148660" cy="7293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1">
                    <a:lumMod val="75000"/>
                  </a:schemeClr>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tab pos="3141663" algn="l"/>
              </a:tabLst>
              <a:defRPr/>
            </a:pPr>
            <a:r>
              <a:rPr kumimoji="0" lang="ro-RO" sz="28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rPr>
              <a:t>Monitorizarea continuă a radonului la locul nostru de muncă:</a:t>
            </a:r>
            <a:endParaRPr kumimoji="0" lang="en-US" sz="28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endParaRPr>
          </a:p>
        </p:txBody>
      </p:sp>
      <p:graphicFrame>
        <p:nvGraphicFramePr>
          <p:cNvPr id="4" name="Table 3">
            <a:extLst>
              <a:ext uri="{FF2B5EF4-FFF2-40B4-BE49-F238E27FC236}">
                <a16:creationId xmlns:a16="http://schemas.microsoft.com/office/drawing/2014/main" id="{A7EAC058-6E1D-02C6-7A8D-FD12155F831B}"/>
              </a:ext>
            </a:extLst>
          </p:cNvPr>
          <p:cNvGraphicFramePr>
            <a:graphicFrameLocks noGrp="1"/>
          </p:cNvGraphicFramePr>
          <p:nvPr/>
        </p:nvGraphicFramePr>
        <p:xfrm>
          <a:off x="7839148" y="1333276"/>
          <a:ext cx="4189720" cy="5053419"/>
        </p:xfrm>
        <a:graphic>
          <a:graphicData uri="http://schemas.openxmlformats.org/drawingml/2006/table">
            <a:tbl>
              <a:tblPr firstRow="1" bandRow="1">
                <a:tableStyleId>{5C22544A-7EE6-4342-B048-85BDC9FD1C3A}</a:tableStyleId>
              </a:tblPr>
              <a:tblGrid>
                <a:gridCol w="4189720">
                  <a:extLst>
                    <a:ext uri="{9D8B030D-6E8A-4147-A177-3AD203B41FA5}">
                      <a16:colId xmlns:a16="http://schemas.microsoft.com/office/drawing/2014/main" val="3479289361"/>
                    </a:ext>
                  </a:extLst>
                </a:gridCol>
              </a:tblGrid>
              <a:tr h="183416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rPr>
                        <a:t>            </a:t>
                      </a:r>
                      <a:r>
                        <a:rPr kumimoji="0" lang="ro-RO"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rPr>
                        <a:t>La locul nostru de muncă, în toate camerele în care se desfășoară activități, sunt monitorizați în timp real 6 parametri ai calității aerului:</a:t>
                      </a:r>
                    </a:p>
                  </a:txBody>
                  <a:tcPr marL="68580" marR="68580" marT="0" marB="0" anchor="ctr">
                    <a:solidFill>
                      <a:schemeClr val="accent2">
                        <a:lumMod val="60000"/>
                        <a:lumOff val="40000"/>
                      </a:schemeClr>
                    </a:solidFill>
                  </a:tcPr>
                </a:tc>
                <a:extLst>
                  <a:ext uri="{0D108BD9-81ED-4DB2-BD59-A6C34878D82A}">
                    <a16:rowId xmlns:a16="http://schemas.microsoft.com/office/drawing/2014/main" val="493268923"/>
                  </a:ext>
                </a:extLst>
              </a:tr>
              <a:tr h="512111">
                <a:tc>
                  <a:txBody>
                    <a:bodyPr/>
                    <a:lstStyle/>
                    <a:p>
                      <a:pPr algn="ctr"/>
                      <a:r>
                        <a:rPr lang="ro-RO" sz="2000" dirty="0">
                          <a:solidFill>
                            <a:srgbClr val="EF0000"/>
                          </a:solidFill>
                          <a:effectLst/>
                          <a:latin typeface="Cambria Math" panose="02040503050406030204" pitchFamily="18" charset="0"/>
                          <a:ea typeface="Cambria Math" panose="02040503050406030204" pitchFamily="18" charset="0"/>
                          <a:cs typeface="Times New Roman" panose="02020603050405020304" pitchFamily="18" charset="0"/>
                        </a:rPr>
                        <a:t>Radon</a:t>
                      </a:r>
                    </a:p>
                  </a:txBody>
                  <a:tcPr marL="68580" marR="68580" marT="0" marB="0" anchor="ctr">
                    <a:solidFill>
                      <a:srgbClr val="FDEEE3"/>
                    </a:solidFill>
                  </a:tcPr>
                </a:tc>
                <a:extLst>
                  <a:ext uri="{0D108BD9-81ED-4DB2-BD59-A6C34878D82A}">
                    <a16:rowId xmlns:a16="http://schemas.microsoft.com/office/drawing/2014/main" val="4108183252"/>
                  </a:ext>
                </a:extLst>
              </a:tr>
              <a:tr h="551838">
                <a:tc>
                  <a:txBody>
                    <a:bodyPr/>
                    <a:lstStyle/>
                    <a:p>
                      <a:pPr algn="ctr"/>
                      <a:r>
                        <a:rPr lang="en-US" sz="2000" dirty="0">
                          <a:effectLst/>
                          <a:latin typeface="Cambria Math" panose="02040503050406030204" pitchFamily="18" charset="0"/>
                          <a:ea typeface="Cambria Math" panose="02040503050406030204" pitchFamily="18" charset="0"/>
                          <a:cs typeface="Times New Roman" panose="02020603050405020304" pitchFamily="18" charset="0"/>
                        </a:rPr>
                        <a:t>Gaze </a:t>
                      </a:r>
                      <a:r>
                        <a:rPr lang="en-US" sz="2000" dirty="0" err="1">
                          <a:effectLst/>
                          <a:latin typeface="Cambria Math" panose="02040503050406030204" pitchFamily="18" charset="0"/>
                          <a:ea typeface="Cambria Math" panose="02040503050406030204" pitchFamily="18" charset="0"/>
                          <a:cs typeface="Times New Roman" panose="02020603050405020304" pitchFamily="18" charset="0"/>
                        </a:rPr>
                        <a:t>organice</a:t>
                      </a:r>
                      <a:r>
                        <a:rPr lang="en-US" sz="2000" dirty="0">
                          <a:effectLst/>
                          <a:latin typeface="Cambria Math" panose="02040503050406030204" pitchFamily="18" charset="0"/>
                          <a:ea typeface="Cambria Math" panose="02040503050406030204" pitchFamily="18" charset="0"/>
                          <a:cs typeface="Times New Roman" panose="02020603050405020304" pitchFamily="18" charset="0"/>
                        </a:rPr>
                        <a:t> volatile</a:t>
                      </a:r>
                    </a:p>
                  </a:txBody>
                  <a:tcPr marL="68580" marR="68580" marT="0" marB="0" anchor="ctr">
                    <a:solidFill>
                      <a:srgbClr val="FADDCA"/>
                    </a:solidFill>
                  </a:tcPr>
                </a:tc>
                <a:extLst>
                  <a:ext uri="{0D108BD9-81ED-4DB2-BD59-A6C34878D82A}">
                    <a16:rowId xmlns:a16="http://schemas.microsoft.com/office/drawing/2014/main" val="510074217"/>
                  </a:ext>
                </a:extLst>
              </a:tr>
              <a:tr h="572935">
                <a:tc>
                  <a:txBody>
                    <a:bodyPr/>
                    <a:lstStyle/>
                    <a:p>
                      <a:pPr algn="ctr"/>
                      <a:r>
                        <a:rPr lang="en-US" sz="2000" dirty="0" err="1">
                          <a:effectLst/>
                          <a:latin typeface="Cambria Math" panose="02040503050406030204" pitchFamily="18" charset="0"/>
                          <a:ea typeface="Cambria Math" panose="02040503050406030204" pitchFamily="18" charset="0"/>
                          <a:cs typeface="Times New Roman" panose="02020603050405020304" pitchFamily="18" charset="0"/>
                        </a:rPr>
                        <a:t>Dioxidul</a:t>
                      </a:r>
                      <a:r>
                        <a:rPr lang="en-US" sz="2000" dirty="0">
                          <a:effectLst/>
                          <a:latin typeface="Cambria Math" panose="02040503050406030204" pitchFamily="18" charset="0"/>
                          <a:ea typeface="Cambria Math" panose="02040503050406030204" pitchFamily="18" charset="0"/>
                          <a:cs typeface="Times New Roman" panose="02020603050405020304" pitchFamily="18" charset="0"/>
                        </a:rPr>
                        <a:t> de carbon</a:t>
                      </a:r>
                    </a:p>
                  </a:txBody>
                  <a:tcPr marL="68580" marR="68580" marT="0" marB="0" anchor="ctr">
                    <a:solidFill>
                      <a:srgbClr val="FDEEE3"/>
                    </a:solidFill>
                  </a:tcPr>
                </a:tc>
                <a:extLst>
                  <a:ext uri="{0D108BD9-81ED-4DB2-BD59-A6C34878D82A}">
                    <a16:rowId xmlns:a16="http://schemas.microsoft.com/office/drawing/2014/main" val="2664854755"/>
                  </a:ext>
                </a:extLst>
              </a:tr>
              <a:tr h="512111">
                <a:tc>
                  <a:txBody>
                    <a:bodyPr/>
                    <a:lstStyle/>
                    <a:p>
                      <a:pPr algn="ctr"/>
                      <a:r>
                        <a:rPr lang="ro-RO" sz="2000" dirty="0">
                          <a:effectLst/>
                          <a:latin typeface="Cambria Math" panose="02040503050406030204" pitchFamily="18" charset="0"/>
                          <a:ea typeface="Cambria Math" panose="02040503050406030204" pitchFamily="18" charset="0"/>
                          <a:cs typeface="Times New Roman" panose="02020603050405020304" pitchFamily="18" charset="0"/>
                        </a:rPr>
                        <a:t>Umiditate </a:t>
                      </a:r>
                    </a:p>
                  </a:txBody>
                  <a:tcPr marL="68580" marR="68580" marT="0" marB="0" anchor="ctr">
                    <a:solidFill>
                      <a:srgbClr val="FADDCA"/>
                    </a:solidFill>
                  </a:tcPr>
                </a:tc>
                <a:extLst>
                  <a:ext uri="{0D108BD9-81ED-4DB2-BD59-A6C34878D82A}">
                    <a16:rowId xmlns:a16="http://schemas.microsoft.com/office/drawing/2014/main" val="993686998"/>
                  </a:ext>
                </a:extLst>
              </a:tr>
              <a:tr h="558153">
                <a:tc>
                  <a:txBody>
                    <a:bodyPr/>
                    <a:lstStyle/>
                    <a:p>
                      <a:pPr algn="ctr"/>
                      <a:r>
                        <a:rPr lang="en-US" sz="2000" dirty="0" err="1">
                          <a:effectLst/>
                          <a:latin typeface="Cambria Math" panose="02040503050406030204" pitchFamily="18" charset="0"/>
                          <a:ea typeface="Cambria Math" panose="02040503050406030204" pitchFamily="18" charset="0"/>
                          <a:cs typeface="Times New Roman" panose="02020603050405020304" pitchFamily="18" charset="0"/>
                        </a:rPr>
                        <a:t>Temperatură</a:t>
                      </a:r>
                      <a:r>
                        <a:rPr lang="en-US" sz="2000" dirty="0">
                          <a:effectLst/>
                          <a:latin typeface="Cambria Math" panose="02040503050406030204" pitchFamily="18" charset="0"/>
                          <a:ea typeface="Cambria Math" panose="02040503050406030204" pitchFamily="18" charset="0"/>
                          <a:cs typeface="Times New Roman" panose="02020603050405020304" pitchFamily="18" charset="0"/>
                        </a:rPr>
                        <a:t> </a:t>
                      </a:r>
                    </a:p>
                  </a:txBody>
                  <a:tcPr marL="68580" marR="68580" marT="0" marB="0" anchor="ctr">
                    <a:solidFill>
                      <a:srgbClr val="FDEEE3"/>
                    </a:solidFill>
                  </a:tcPr>
                </a:tc>
                <a:extLst>
                  <a:ext uri="{0D108BD9-81ED-4DB2-BD59-A6C34878D82A}">
                    <a16:rowId xmlns:a16="http://schemas.microsoft.com/office/drawing/2014/main" val="892245715"/>
                  </a:ext>
                </a:extLst>
              </a:tr>
              <a:tr h="512111">
                <a:tc>
                  <a:txBody>
                    <a:bodyPr/>
                    <a:lstStyle/>
                    <a:p>
                      <a:pPr algn="ctr"/>
                      <a:r>
                        <a:rPr lang="en-US" sz="2000" dirty="0" err="1">
                          <a:effectLst/>
                          <a:latin typeface="Cambria Math" panose="02040503050406030204" pitchFamily="18" charset="0"/>
                          <a:ea typeface="Cambria Math" panose="02040503050406030204" pitchFamily="18" charset="0"/>
                          <a:cs typeface="Times New Roman" panose="02020603050405020304" pitchFamily="18" charset="0"/>
                        </a:rPr>
                        <a:t>Presiune</a:t>
                      </a:r>
                      <a:endParaRPr lang="en-US" sz="2000" dirty="0">
                        <a:effectLst/>
                        <a:latin typeface="Cambria Math" panose="02040503050406030204" pitchFamily="18" charset="0"/>
                        <a:ea typeface="Cambria Math" panose="02040503050406030204" pitchFamily="18" charset="0"/>
                        <a:cs typeface="Times New Roman" panose="02020603050405020304" pitchFamily="18" charset="0"/>
                      </a:endParaRPr>
                    </a:p>
                  </a:txBody>
                  <a:tcPr marL="68580" marR="68580" marT="0" marB="0" anchor="ctr">
                    <a:solidFill>
                      <a:srgbClr val="FADDCA"/>
                    </a:solidFill>
                  </a:tcPr>
                </a:tc>
                <a:extLst>
                  <a:ext uri="{0D108BD9-81ED-4DB2-BD59-A6C34878D82A}">
                    <a16:rowId xmlns:a16="http://schemas.microsoft.com/office/drawing/2014/main" val="832008975"/>
                  </a:ext>
                </a:extLst>
              </a:tr>
            </a:tbl>
          </a:graphicData>
        </a:graphic>
      </p:graphicFrame>
      <p:sp>
        <p:nvSpPr>
          <p:cNvPr id="6" name="Oval 5">
            <a:extLst>
              <a:ext uri="{FF2B5EF4-FFF2-40B4-BE49-F238E27FC236}">
                <a16:creationId xmlns:a16="http://schemas.microsoft.com/office/drawing/2014/main" id="{1694823C-3089-5F3A-10EA-E9A3F9837058}"/>
              </a:ext>
            </a:extLst>
          </p:cNvPr>
          <p:cNvSpPr/>
          <p:nvPr/>
        </p:nvSpPr>
        <p:spPr>
          <a:xfrm>
            <a:off x="7491621" y="663949"/>
            <a:ext cx="1096752" cy="1130699"/>
          </a:xfrm>
          <a:prstGeom prst="ellipse">
            <a:avLst/>
          </a:prstGeom>
          <a:solidFill>
            <a:srgbClr val="F4B183"/>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4" name="Rectangle 1">
            <a:extLst>
              <a:ext uri="{FF2B5EF4-FFF2-40B4-BE49-F238E27FC236}">
                <a16:creationId xmlns:a16="http://schemas.microsoft.com/office/drawing/2014/main" id="{B76E7584-C86C-981E-3112-991FC95ACFF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o-RO"/>
          </a:p>
        </p:txBody>
      </p:sp>
      <p:pic>
        <p:nvPicPr>
          <p:cNvPr id="21" name="Picture 20">
            <a:extLst>
              <a:ext uri="{FF2B5EF4-FFF2-40B4-BE49-F238E27FC236}">
                <a16:creationId xmlns:a16="http://schemas.microsoft.com/office/drawing/2014/main" id="{EE2C97D4-3D8C-078F-32A9-1D0026063C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5559" y="592389"/>
            <a:ext cx="1288876" cy="1288876"/>
          </a:xfrm>
          <a:prstGeom prst="rect">
            <a:avLst/>
          </a:prstGeom>
        </p:spPr>
      </p:pic>
      <p:pic>
        <p:nvPicPr>
          <p:cNvPr id="22" name="Picture 21">
            <a:extLst>
              <a:ext uri="{FF2B5EF4-FFF2-40B4-BE49-F238E27FC236}">
                <a16:creationId xmlns:a16="http://schemas.microsoft.com/office/drawing/2014/main" id="{D6837308-3487-D4AF-57D4-023D56A5D5E6}"/>
              </a:ext>
            </a:extLst>
          </p:cNvPr>
          <p:cNvPicPr>
            <a:picLocks noChangeAspect="1"/>
          </p:cNvPicPr>
          <p:nvPr/>
        </p:nvPicPr>
        <p:blipFill>
          <a:blip r:embed="rId4"/>
          <a:stretch>
            <a:fillRect/>
          </a:stretch>
        </p:blipFill>
        <p:spPr>
          <a:xfrm>
            <a:off x="84174" y="71548"/>
            <a:ext cx="803284" cy="574862"/>
          </a:xfrm>
          <a:prstGeom prst="rect">
            <a:avLst/>
          </a:prstGeom>
        </p:spPr>
      </p:pic>
    </p:spTree>
    <p:extLst>
      <p:ext uri="{BB962C8B-B14F-4D97-AF65-F5344CB8AC3E}">
        <p14:creationId xmlns:p14="http://schemas.microsoft.com/office/powerpoint/2010/main" val="2511275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83E9E4A-6D49-4E0F-BA44-9F41DBAC60F0}"/>
              </a:ext>
            </a:extLst>
          </p:cNvPr>
          <p:cNvCxnSpPr/>
          <p:nvPr/>
        </p:nvCxnSpPr>
        <p:spPr>
          <a:xfrm flipV="1">
            <a:off x="0" y="692137"/>
            <a:ext cx="12192000" cy="57481"/>
          </a:xfrm>
          <a:prstGeom prst="line">
            <a:avLst/>
          </a:prstGeom>
        </p:spPr>
        <p:style>
          <a:lnRef idx="1">
            <a:schemeClr val="accent2"/>
          </a:lnRef>
          <a:fillRef idx="0">
            <a:schemeClr val="accent2"/>
          </a:fillRef>
          <a:effectRef idx="0">
            <a:schemeClr val="accent2"/>
          </a:effectRef>
          <a:fontRef idx="minor">
            <a:schemeClr val="tx1"/>
          </a:fontRef>
        </p:style>
      </p:cxnSp>
      <p:sp>
        <p:nvSpPr>
          <p:cNvPr id="15" name="Slide Number Placeholder 14">
            <a:extLst>
              <a:ext uri="{FF2B5EF4-FFF2-40B4-BE49-F238E27FC236}">
                <a16:creationId xmlns:a16="http://schemas.microsoft.com/office/drawing/2014/main" id="{9DF30575-866B-4C7D-B563-035274EA86A2}"/>
              </a:ext>
            </a:extLst>
          </p:cNvPr>
          <p:cNvSpPr>
            <a:spLocks noGrp="1"/>
          </p:cNvSpPr>
          <p:nvPr>
            <p:ph type="sldNum" sz="quarter" idx="12"/>
          </p:nvPr>
        </p:nvSpPr>
        <p:spPr>
          <a:xfrm>
            <a:off x="9117231" y="610847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4B32D-8265-4603-8ADC-BF3B122C8C24}"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11F2C40-752F-4C01-BAE7-04534E9CA535}"/>
              </a:ext>
            </a:extLst>
          </p:cNvPr>
          <p:cNvPicPr>
            <a:picLocks noChangeAspect="1"/>
          </p:cNvPicPr>
          <p:nvPr/>
        </p:nvPicPr>
        <p:blipFill>
          <a:blip r:embed="rId2"/>
          <a:stretch>
            <a:fillRect/>
          </a:stretch>
        </p:blipFill>
        <p:spPr>
          <a:xfrm>
            <a:off x="63140" y="142310"/>
            <a:ext cx="704729" cy="523161"/>
          </a:xfrm>
          <a:prstGeom prst="rect">
            <a:avLst/>
          </a:prstGeom>
        </p:spPr>
      </p:pic>
      <p:sp>
        <p:nvSpPr>
          <p:cNvPr id="4" name="Rectangle 3">
            <a:extLst>
              <a:ext uri="{FF2B5EF4-FFF2-40B4-BE49-F238E27FC236}">
                <a16:creationId xmlns:a16="http://schemas.microsoft.com/office/drawing/2014/main" id="{77FB105C-1BF3-4736-ABF6-ED677FD8DAB9}"/>
              </a:ext>
            </a:extLst>
          </p:cNvPr>
          <p:cNvSpPr/>
          <p:nvPr/>
        </p:nvSpPr>
        <p:spPr>
          <a:xfrm>
            <a:off x="841348" y="-71060"/>
            <a:ext cx="11019083"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2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rPr>
              <a:t>Studiile continuă și în prezent – rezultate prezentate în cadrul Congresului European IRPA 2022  </a:t>
            </a:r>
            <a:endParaRPr kumimoji="0" lang="en-GB" sz="2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endParaRPr>
          </a:p>
        </p:txBody>
      </p:sp>
      <p:pic>
        <p:nvPicPr>
          <p:cNvPr id="8" name="Picture 7">
            <a:extLst>
              <a:ext uri="{FF2B5EF4-FFF2-40B4-BE49-F238E27FC236}">
                <a16:creationId xmlns:a16="http://schemas.microsoft.com/office/drawing/2014/main" id="{026CB4D5-FFA2-6F32-E36B-5B4FBD19268B}"/>
              </a:ext>
            </a:extLst>
          </p:cNvPr>
          <p:cNvPicPr>
            <a:picLocks noChangeAspect="1"/>
          </p:cNvPicPr>
          <p:nvPr/>
        </p:nvPicPr>
        <p:blipFill>
          <a:blip r:embed="rId3"/>
          <a:stretch>
            <a:fillRect/>
          </a:stretch>
        </p:blipFill>
        <p:spPr>
          <a:xfrm>
            <a:off x="1649185" y="1445016"/>
            <a:ext cx="9946821" cy="4376184"/>
          </a:xfrm>
          <a:prstGeom prst="rect">
            <a:avLst/>
          </a:prstGeom>
        </p:spPr>
      </p:pic>
      <p:pic>
        <p:nvPicPr>
          <p:cNvPr id="13" name="Picture 12">
            <a:extLst>
              <a:ext uri="{FF2B5EF4-FFF2-40B4-BE49-F238E27FC236}">
                <a16:creationId xmlns:a16="http://schemas.microsoft.com/office/drawing/2014/main" id="{3C8BA07A-AFFE-B4C8-457A-284A500EA2BC}"/>
              </a:ext>
            </a:extLst>
          </p:cNvPr>
          <p:cNvPicPr>
            <a:picLocks noChangeAspect="1"/>
          </p:cNvPicPr>
          <p:nvPr/>
        </p:nvPicPr>
        <p:blipFill>
          <a:blip r:embed="rId4"/>
          <a:stretch>
            <a:fillRect/>
          </a:stretch>
        </p:blipFill>
        <p:spPr>
          <a:xfrm>
            <a:off x="415504" y="1036800"/>
            <a:ext cx="4572784" cy="1666354"/>
          </a:xfrm>
          <a:prstGeom prst="rect">
            <a:avLst/>
          </a:prstGeom>
        </p:spPr>
      </p:pic>
    </p:spTree>
    <p:extLst>
      <p:ext uri="{BB962C8B-B14F-4D97-AF65-F5344CB8AC3E}">
        <p14:creationId xmlns:p14="http://schemas.microsoft.com/office/powerpoint/2010/main" val="2421018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83E9E4A-6D49-4E0F-BA44-9F41DBAC60F0}"/>
              </a:ext>
            </a:extLst>
          </p:cNvPr>
          <p:cNvCxnSpPr/>
          <p:nvPr/>
        </p:nvCxnSpPr>
        <p:spPr>
          <a:xfrm flipV="1">
            <a:off x="0" y="993913"/>
            <a:ext cx="12192000" cy="57481"/>
          </a:xfrm>
          <a:prstGeom prst="line">
            <a:avLst/>
          </a:prstGeom>
        </p:spPr>
        <p:style>
          <a:lnRef idx="1">
            <a:schemeClr val="accent2"/>
          </a:lnRef>
          <a:fillRef idx="0">
            <a:schemeClr val="accent2"/>
          </a:fillRef>
          <a:effectRef idx="0">
            <a:schemeClr val="accent2"/>
          </a:effectRef>
          <a:fontRef idx="minor">
            <a:schemeClr val="tx1"/>
          </a:fontRef>
        </p:style>
      </p:cxnSp>
      <p:sp>
        <p:nvSpPr>
          <p:cNvPr id="15" name="Slide Number Placeholder 14">
            <a:extLst>
              <a:ext uri="{FF2B5EF4-FFF2-40B4-BE49-F238E27FC236}">
                <a16:creationId xmlns:a16="http://schemas.microsoft.com/office/drawing/2014/main" id="{9DF30575-866B-4C7D-B563-035274EA86A2}"/>
              </a:ext>
            </a:extLst>
          </p:cNvPr>
          <p:cNvSpPr>
            <a:spLocks noGrp="1"/>
          </p:cNvSpPr>
          <p:nvPr>
            <p:ph type="sldNum" sz="quarter" idx="12"/>
          </p:nvPr>
        </p:nvSpPr>
        <p:spPr>
          <a:xfrm>
            <a:off x="9346759" y="6435863"/>
            <a:ext cx="2743200" cy="365125"/>
          </a:xfrm>
        </p:spPr>
        <p:txBody>
          <a:bodyPr/>
          <a:lstStyle/>
          <a:p>
            <a:fld id="{B8B4B32D-8265-4603-8ADC-BF3B122C8C24}" type="slidenum">
              <a:rPr lang="en-GB" smtClean="0"/>
              <a:t>18</a:t>
            </a:fld>
            <a:endParaRPr lang="en-GB" dirty="0"/>
          </a:p>
        </p:txBody>
      </p:sp>
      <p:sp>
        <p:nvSpPr>
          <p:cNvPr id="2" name="Rectangle 1">
            <a:extLst>
              <a:ext uri="{FF2B5EF4-FFF2-40B4-BE49-F238E27FC236}">
                <a16:creationId xmlns:a16="http://schemas.microsoft.com/office/drawing/2014/main" id="{4CC6B38D-6F76-4366-AE33-42AAE2A7733B}"/>
              </a:ext>
            </a:extLst>
          </p:cNvPr>
          <p:cNvSpPr/>
          <p:nvPr/>
        </p:nvSpPr>
        <p:spPr>
          <a:xfrm>
            <a:off x="1259085" y="285395"/>
            <a:ext cx="4346959" cy="523220"/>
          </a:xfrm>
          <a:prstGeom prst="rect">
            <a:avLst/>
          </a:prstGeom>
        </p:spPr>
        <p:txBody>
          <a:bodyPr wrap="none">
            <a:spAutoFit/>
          </a:bodyPr>
          <a:lstStyle/>
          <a:p>
            <a:r>
              <a:rPr lang="ro-RO" sz="2800" b="1" dirty="0">
                <a:latin typeface="Cambria Math" panose="02040503050406030204" pitchFamily="18" charset="0"/>
                <a:ea typeface="Cambria Math" panose="02040503050406030204" pitchFamily="18" charset="0"/>
              </a:rPr>
              <a:t>Radon</a:t>
            </a:r>
            <a:r>
              <a:rPr lang="en-US" sz="2800" b="1" dirty="0" err="1">
                <a:latin typeface="Cambria Math" panose="02040503050406030204" pitchFamily="18" charset="0"/>
                <a:ea typeface="Cambria Math" panose="02040503050406030204" pitchFamily="18" charset="0"/>
              </a:rPr>
              <a:t>ul</a:t>
            </a:r>
            <a:r>
              <a:rPr lang="en-US" sz="2800" b="1" dirty="0">
                <a:latin typeface="Cambria Math" panose="02040503050406030204" pitchFamily="18" charset="0"/>
                <a:ea typeface="Cambria Math" panose="02040503050406030204" pitchFamily="18" charset="0"/>
              </a:rPr>
              <a:t> </a:t>
            </a:r>
            <a:r>
              <a:rPr lang="ro-RO" sz="2800" b="1" dirty="0">
                <a:latin typeface="Cambria Math" panose="02040503050406030204" pitchFamily="18" charset="0"/>
                <a:ea typeface="Cambria Math" panose="02040503050406030204" pitchFamily="18" charset="0"/>
              </a:rPr>
              <a:t>în grădinițe și școli</a:t>
            </a:r>
            <a:endParaRPr lang="en-GB" sz="2800" dirty="0">
              <a:latin typeface="Cambria Math" panose="02040503050406030204" pitchFamily="18" charset="0"/>
              <a:ea typeface="Cambria Math" panose="02040503050406030204" pitchFamily="18" charset="0"/>
            </a:endParaRPr>
          </a:p>
        </p:txBody>
      </p:sp>
      <p:pic>
        <p:nvPicPr>
          <p:cNvPr id="9" name="Picture 8">
            <a:extLst>
              <a:ext uri="{FF2B5EF4-FFF2-40B4-BE49-F238E27FC236}">
                <a16:creationId xmlns:a16="http://schemas.microsoft.com/office/drawing/2014/main" id="{3F8617C5-C207-4C9E-999F-092F79C8C0F9}"/>
              </a:ext>
            </a:extLst>
          </p:cNvPr>
          <p:cNvPicPr>
            <a:picLocks noChangeAspect="1"/>
          </p:cNvPicPr>
          <p:nvPr/>
        </p:nvPicPr>
        <p:blipFill>
          <a:blip r:embed="rId2"/>
          <a:stretch>
            <a:fillRect/>
          </a:stretch>
        </p:blipFill>
        <p:spPr>
          <a:xfrm>
            <a:off x="220723" y="285395"/>
            <a:ext cx="803284" cy="574862"/>
          </a:xfrm>
          <a:prstGeom prst="rect">
            <a:avLst/>
          </a:prstGeom>
        </p:spPr>
      </p:pic>
      <p:pic>
        <p:nvPicPr>
          <p:cNvPr id="6" name="Picture 5">
            <a:extLst>
              <a:ext uri="{FF2B5EF4-FFF2-40B4-BE49-F238E27FC236}">
                <a16:creationId xmlns:a16="http://schemas.microsoft.com/office/drawing/2014/main" id="{601B5C49-5DF8-732C-0372-A33C0C16497A}"/>
              </a:ext>
            </a:extLst>
          </p:cNvPr>
          <p:cNvPicPr>
            <a:picLocks noChangeAspect="1"/>
          </p:cNvPicPr>
          <p:nvPr/>
        </p:nvPicPr>
        <p:blipFill>
          <a:blip r:embed="rId3"/>
          <a:stretch>
            <a:fillRect/>
          </a:stretch>
        </p:blipFill>
        <p:spPr>
          <a:xfrm>
            <a:off x="6934029" y="1752233"/>
            <a:ext cx="5110859" cy="3945583"/>
          </a:xfrm>
          <a:prstGeom prst="rect">
            <a:avLst/>
          </a:prstGeom>
        </p:spPr>
      </p:pic>
      <p:pic>
        <p:nvPicPr>
          <p:cNvPr id="4098" name="Picture 2" descr="Radon in Schools | Radon | US EPA">
            <a:extLst>
              <a:ext uri="{FF2B5EF4-FFF2-40B4-BE49-F238E27FC236}">
                <a16:creationId xmlns:a16="http://schemas.microsoft.com/office/drawing/2014/main" id="{2AD22E2A-22E8-C935-6324-7984D93559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52233"/>
            <a:ext cx="4960696" cy="36691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6D52FC3-6F5F-CF08-CC17-2F91E27D21E2}"/>
              </a:ext>
            </a:extLst>
          </p:cNvPr>
          <p:cNvSpPr txBox="1"/>
          <p:nvPr/>
        </p:nvSpPr>
        <p:spPr>
          <a:xfrm>
            <a:off x="0" y="5864087"/>
            <a:ext cx="4960696" cy="261610"/>
          </a:xfrm>
          <a:prstGeom prst="rect">
            <a:avLst/>
          </a:prstGeom>
          <a:noFill/>
        </p:spPr>
        <p:txBody>
          <a:bodyPr wrap="square">
            <a:spAutoFit/>
          </a:bodyPr>
          <a:lstStyle/>
          <a:p>
            <a:r>
              <a:rPr lang="ro-RO" sz="1100" i="1" dirty="0"/>
              <a:t>Sursa</a:t>
            </a:r>
            <a:r>
              <a:rPr lang="en-US" sz="1100" i="1" dirty="0"/>
              <a:t>: </a:t>
            </a:r>
            <a:r>
              <a:rPr lang="ro-RO" sz="1100" i="1" dirty="0"/>
              <a:t>https://19january2017snapshot.epa.gov/radon/radon-schools_.html</a:t>
            </a:r>
          </a:p>
        </p:txBody>
      </p:sp>
      <p:sp>
        <p:nvSpPr>
          <p:cNvPr id="4" name="TextBox 3">
            <a:extLst>
              <a:ext uri="{FF2B5EF4-FFF2-40B4-BE49-F238E27FC236}">
                <a16:creationId xmlns:a16="http://schemas.microsoft.com/office/drawing/2014/main" id="{DA40A070-6A9B-26C0-CAC8-2F68A05996D0}"/>
              </a:ext>
            </a:extLst>
          </p:cNvPr>
          <p:cNvSpPr txBox="1"/>
          <p:nvPr/>
        </p:nvSpPr>
        <p:spPr>
          <a:xfrm>
            <a:off x="7376343" y="5864087"/>
            <a:ext cx="4960696" cy="261610"/>
          </a:xfrm>
          <a:prstGeom prst="rect">
            <a:avLst/>
          </a:prstGeom>
          <a:noFill/>
        </p:spPr>
        <p:txBody>
          <a:bodyPr wrap="square">
            <a:spAutoFit/>
          </a:bodyPr>
          <a:lstStyle/>
          <a:p>
            <a:r>
              <a:rPr lang="en-US" sz="1100" i="1" dirty="0" err="1"/>
              <a:t>Sursa</a:t>
            </a:r>
            <a:r>
              <a:rPr lang="en-US" sz="1100" i="1" dirty="0"/>
              <a:t>: </a:t>
            </a:r>
            <a:r>
              <a:rPr lang="ro-RO" sz="1100" i="1" dirty="0"/>
              <a:t>https://</a:t>
            </a:r>
            <a:r>
              <a:rPr lang="ro-RO" sz="1050" i="1" dirty="0"/>
              <a:t>newswire</a:t>
            </a:r>
            <a:r>
              <a:rPr lang="ro-RO" sz="1100" i="1" dirty="0"/>
              <a:t>.caes.uga.edu/story/8844/radon-action-month.html</a:t>
            </a:r>
          </a:p>
        </p:txBody>
      </p:sp>
      <p:pic>
        <p:nvPicPr>
          <p:cNvPr id="3" name="Picture 2" descr="Vermont Legislature Requires All Schools Be Tested for Radon Gas -  Criterium Lalancette &amp; Dudka Engineers">
            <a:extLst>
              <a:ext uri="{FF2B5EF4-FFF2-40B4-BE49-F238E27FC236}">
                <a16:creationId xmlns:a16="http://schemas.microsoft.com/office/drawing/2014/main" id="{EA0B008D-F3F4-93DE-450A-9DC4754400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0696" y="1752233"/>
            <a:ext cx="1922585" cy="39493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C5B35BF-9D28-A9B9-1234-A291ECF8B915}"/>
              </a:ext>
            </a:extLst>
          </p:cNvPr>
          <p:cNvSpPr txBox="1"/>
          <p:nvPr/>
        </p:nvSpPr>
        <p:spPr>
          <a:xfrm>
            <a:off x="4730089" y="5864087"/>
            <a:ext cx="2203940" cy="436024"/>
          </a:xfrm>
          <a:prstGeom prst="rect">
            <a:avLst/>
          </a:prstGeom>
          <a:noFill/>
        </p:spPr>
        <p:txBody>
          <a:bodyPr wrap="square">
            <a:spAutoFit/>
          </a:bodyPr>
          <a:lstStyle/>
          <a:p>
            <a:pPr algn="ctr"/>
            <a:r>
              <a:rPr lang="ro-RO" sz="1100" i="1" dirty="0"/>
              <a:t>Sursa</a:t>
            </a:r>
            <a:r>
              <a:rPr lang="en-US" sz="1100" i="1" dirty="0"/>
              <a:t>:</a:t>
            </a:r>
            <a:r>
              <a:rPr lang="ro-RO" sz="1100" i="1" dirty="0"/>
              <a:t>https://images.app.goo.gl/Eyk8or17jbUGLxuFA</a:t>
            </a:r>
          </a:p>
        </p:txBody>
      </p:sp>
    </p:spTree>
    <p:extLst>
      <p:ext uri="{BB962C8B-B14F-4D97-AF65-F5344CB8AC3E}">
        <p14:creationId xmlns:p14="http://schemas.microsoft.com/office/powerpoint/2010/main" val="931313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83E9E4A-6D49-4E0F-BA44-9F41DBAC60F0}"/>
              </a:ext>
            </a:extLst>
          </p:cNvPr>
          <p:cNvCxnSpPr/>
          <p:nvPr/>
        </p:nvCxnSpPr>
        <p:spPr>
          <a:xfrm flipV="1">
            <a:off x="0" y="993913"/>
            <a:ext cx="12192000" cy="57481"/>
          </a:xfrm>
          <a:prstGeom prst="line">
            <a:avLst/>
          </a:prstGeom>
        </p:spPr>
        <p:style>
          <a:lnRef idx="1">
            <a:schemeClr val="accent2"/>
          </a:lnRef>
          <a:fillRef idx="0">
            <a:schemeClr val="accent2"/>
          </a:fillRef>
          <a:effectRef idx="0">
            <a:schemeClr val="accent2"/>
          </a:effectRef>
          <a:fontRef idx="minor">
            <a:schemeClr val="tx1"/>
          </a:fontRef>
        </p:style>
      </p:cxnSp>
      <p:sp>
        <p:nvSpPr>
          <p:cNvPr id="15" name="Slide Number Placeholder 14">
            <a:extLst>
              <a:ext uri="{FF2B5EF4-FFF2-40B4-BE49-F238E27FC236}">
                <a16:creationId xmlns:a16="http://schemas.microsoft.com/office/drawing/2014/main" id="{9DF30575-866B-4C7D-B563-035274EA86A2}"/>
              </a:ext>
            </a:extLst>
          </p:cNvPr>
          <p:cNvSpPr>
            <a:spLocks noGrp="1"/>
          </p:cNvSpPr>
          <p:nvPr>
            <p:ph type="sldNum" sz="quarter" idx="12"/>
          </p:nvPr>
        </p:nvSpPr>
        <p:spPr>
          <a:xfrm>
            <a:off x="9346759" y="6435863"/>
            <a:ext cx="2743200" cy="365125"/>
          </a:xfrm>
        </p:spPr>
        <p:txBody>
          <a:bodyPr/>
          <a:lstStyle/>
          <a:p>
            <a:fld id="{B8B4B32D-8265-4603-8ADC-BF3B122C8C24}" type="slidenum">
              <a:rPr lang="en-GB" smtClean="0"/>
              <a:t>19</a:t>
            </a:fld>
            <a:endParaRPr lang="en-GB" dirty="0"/>
          </a:p>
        </p:txBody>
      </p:sp>
      <p:sp>
        <p:nvSpPr>
          <p:cNvPr id="2" name="Rectangle 1">
            <a:extLst>
              <a:ext uri="{FF2B5EF4-FFF2-40B4-BE49-F238E27FC236}">
                <a16:creationId xmlns:a16="http://schemas.microsoft.com/office/drawing/2014/main" id="{4CC6B38D-6F76-4366-AE33-42AAE2A7733B}"/>
              </a:ext>
            </a:extLst>
          </p:cNvPr>
          <p:cNvSpPr/>
          <p:nvPr/>
        </p:nvSpPr>
        <p:spPr>
          <a:xfrm>
            <a:off x="1259085" y="285395"/>
            <a:ext cx="7750455" cy="523220"/>
          </a:xfrm>
          <a:prstGeom prst="rect">
            <a:avLst/>
          </a:prstGeom>
        </p:spPr>
        <p:txBody>
          <a:bodyPr wrap="none">
            <a:spAutoFit/>
          </a:bodyPr>
          <a:lstStyle/>
          <a:p>
            <a:r>
              <a:rPr lang="ro-RO" sz="2800" b="1" dirty="0">
                <a:latin typeface="Cambria Math" panose="02040503050406030204" pitchFamily="18" charset="0"/>
                <a:ea typeface="Cambria Math" panose="02040503050406030204" pitchFamily="18" charset="0"/>
              </a:rPr>
              <a:t>Radon</a:t>
            </a:r>
            <a:r>
              <a:rPr lang="en-US" sz="2800" b="1" dirty="0" err="1">
                <a:latin typeface="Cambria Math" panose="02040503050406030204" pitchFamily="18" charset="0"/>
                <a:ea typeface="Cambria Math" panose="02040503050406030204" pitchFamily="18" charset="0"/>
              </a:rPr>
              <a:t>ul</a:t>
            </a:r>
            <a:r>
              <a:rPr lang="en-US" sz="2800" b="1" dirty="0">
                <a:latin typeface="Cambria Math" panose="02040503050406030204" pitchFamily="18" charset="0"/>
                <a:ea typeface="Cambria Math" panose="02040503050406030204" pitchFamily="18" charset="0"/>
              </a:rPr>
              <a:t> </a:t>
            </a:r>
            <a:r>
              <a:rPr lang="ro-RO" sz="2800" b="1" dirty="0">
                <a:latin typeface="Cambria Math" panose="02040503050406030204" pitchFamily="18" charset="0"/>
                <a:ea typeface="Cambria Math" panose="02040503050406030204" pitchFamily="18" charset="0"/>
              </a:rPr>
              <a:t>în grădinițe</a:t>
            </a:r>
            <a:r>
              <a:rPr lang="en-US" sz="2800" b="1" dirty="0">
                <a:latin typeface="Cambria Math" panose="02040503050406030204" pitchFamily="18" charset="0"/>
                <a:ea typeface="Cambria Math" panose="02040503050406030204" pitchFamily="18" charset="0"/>
              </a:rPr>
              <a:t> </a:t>
            </a:r>
            <a:r>
              <a:rPr lang="ro-RO" sz="2800" b="1" dirty="0">
                <a:latin typeface="Cambria Math" panose="02040503050406030204" pitchFamily="18" charset="0"/>
                <a:ea typeface="Cambria Math" panose="02040503050406030204" pitchFamily="18" charset="0"/>
              </a:rPr>
              <a:t>și școli</a:t>
            </a:r>
            <a:r>
              <a:rPr lang="en-US" sz="2800" b="1" dirty="0">
                <a:latin typeface="Cambria Math" panose="02040503050406030204" pitchFamily="18" charset="0"/>
                <a:ea typeface="Cambria Math" panose="02040503050406030204" pitchFamily="18" charset="0"/>
              </a:rPr>
              <a:t> – </a:t>
            </a:r>
            <a:r>
              <a:rPr lang="en-US" sz="2800" b="1" dirty="0" err="1">
                <a:latin typeface="Cambria Math" panose="02040503050406030204" pitchFamily="18" charset="0"/>
                <a:ea typeface="Cambria Math" panose="02040503050406030204" pitchFamily="18" charset="0"/>
              </a:rPr>
              <a:t>Exemplu</a:t>
            </a:r>
            <a:r>
              <a:rPr lang="en-US" sz="2800" b="1" dirty="0">
                <a:latin typeface="Cambria Math" panose="02040503050406030204" pitchFamily="18" charset="0"/>
                <a:ea typeface="Cambria Math" panose="02040503050406030204" pitchFamily="18" charset="0"/>
              </a:rPr>
              <a:t> </a:t>
            </a:r>
            <a:r>
              <a:rPr lang="en-US" sz="2800" b="1" dirty="0" err="1">
                <a:latin typeface="Cambria Math" panose="02040503050406030204" pitchFamily="18" charset="0"/>
                <a:ea typeface="Cambria Math" panose="02040503050406030204" pitchFamily="18" charset="0"/>
              </a:rPr>
              <a:t>studiu</a:t>
            </a:r>
            <a:r>
              <a:rPr lang="en-US" sz="2800" b="1" dirty="0">
                <a:latin typeface="Cambria Math" panose="02040503050406030204" pitchFamily="18" charset="0"/>
                <a:ea typeface="Cambria Math" panose="02040503050406030204" pitchFamily="18" charset="0"/>
              </a:rPr>
              <a:t> nr. 1</a:t>
            </a:r>
            <a:endParaRPr lang="en-GB" sz="2800" dirty="0">
              <a:latin typeface="Cambria Math" panose="02040503050406030204" pitchFamily="18" charset="0"/>
              <a:ea typeface="Cambria Math" panose="02040503050406030204" pitchFamily="18" charset="0"/>
            </a:endParaRPr>
          </a:p>
        </p:txBody>
      </p:sp>
      <p:pic>
        <p:nvPicPr>
          <p:cNvPr id="9" name="Picture 8">
            <a:extLst>
              <a:ext uri="{FF2B5EF4-FFF2-40B4-BE49-F238E27FC236}">
                <a16:creationId xmlns:a16="http://schemas.microsoft.com/office/drawing/2014/main" id="{3F8617C5-C207-4C9E-999F-092F79C8C0F9}"/>
              </a:ext>
            </a:extLst>
          </p:cNvPr>
          <p:cNvPicPr>
            <a:picLocks noChangeAspect="1"/>
          </p:cNvPicPr>
          <p:nvPr/>
        </p:nvPicPr>
        <p:blipFill>
          <a:blip r:embed="rId2"/>
          <a:stretch>
            <a:fillRect/>
          </a:stretch>
        </p:blipFill>
        <p:spPr>
          <a:xfrm>
            <a:off x="220723" y="285395"/>
            <a:ext cx="803284" cy="574862"/>
          </a:xfrm>
          <a:prstGeom prst="rect">
            <a:avLst/>
          </a:prstGeom>
        </p:spPr>
      </p:pic>
      <p:pic>
        <p:nvPicPr>
          <p:cNvPr id="29" name="Picture 28">
            <a:extLst>
              <a:ext uri="{FF2B5EF4-FFF2-40B4-BE49-F238E27FC236}">
                <a16:creationId xmlns:a16="http://schemas.microsoft.com/office/drawing/2014/main" id="{984C1B2E-3D6D-CEB7-E23E-DC13AF4B9089}"/>
              </a:ext>
            </a:extLst>
          </p:cNvPr>
          <p:cNvPicPr>
            <a:picLocks noChangeAspect="1"/>
          </p:cNvPicPr>
          <p:nvPr/>
        </p:nvPicPr>
        <p:blipFill>
          <a:blip r:embed="rId3"/>
          <a:stretch>
            <a:fillRect/>
          </a:stretch>
        </p:blipFill>
        <p:spPr>
          <a:xfrm>
            <a:off x="850968" y="1174529"/>
            <a:ext cx="10490064" cy="5138198"/>
          </a:xfrm>
          <a:prstGeom prst="rect">
            <a:avLst/>
          </a:prstGeom>
        </p:spPr>
      </p:pic>
    </p:spTree>
    <p:extLst>
      <p:ext uri="{BB962C8B-B14F-4D97-AF65-F5344CB8AC3E}">
        <p14:creationId xmlns:p14="http://schemas.microsoft.com/office/powerpoint/2010/main" val="2490956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7BE02C-3527-83D5-409F-5F902FB3518C}"/>
              </a:ext>
            </a:extLst>
          </p:cNvPr>
          <p:cNvSpPr>
            <a:spLocks noGrp="1"/>
          </p:cNvSpPr>
          <p:nvPr>
            <p:ph type="body" sz="quarter" idx="13"/>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o-RO" altLang="ro-RO" sz="2800" b="1" i="0" u="none" strike="noStrike" kern="1200" cap="none" spc="0" normalizeH="0" baseline="0" noProof="0" dirty="0">
                <a:ln>
                  <a:noFill/>
                </a:ln>
                <a:effectLst/>
                <a:uLnTx/>
                <a:uFillTx/>
                <a:latin typeface="Cambria Math" panose="02040503050406030204" pitchFamily="18" charset="0"/>
                <a:ea typeface="Cambria Math" panose="02040503050406030204" pitchFamily="18" charset="0"/>
                <a:cs typeface="Arial" panose="020B0604020202020204" pitchFamily="34" charset="0"/>
              </a:rPr>
              <a:t>Ce este radonul?</a:t>
            </a:r>
            <a:endParaRPr kumimoji="0" lang="en-GB" altLang="ro-RO" sz="2800" b="1" i="0" u="none" strike="noStrike" kern="1200" cap="none" spc="0" normalizeH="0" baseline="0" noProof="0" dirty="0">
              <a:ln>
                <a:noFill/>
              </a:ln>
              <a:effectLst/>
              <a:uLnTx/>
              <a:uFillTx/>
              <a:latin typeface="Cambria Math" panose="02040503050406030204" pitchFamily="18" charset="0"/>
              <a:ea typeface="Cambria Math" panose="02040503050406030204" pitchFamily="18" charset="0"/>
              <a:cs typeface="Arial" panose="020B0604020202020204" pitchFamily="34" charset="0"/>
            </a:endParaRPr>
          </a:p>
          <a:p>
            <a:endParaRPr lang="ro-RO" dirty="0"/>
          </a:p>
        </p:txBody>
      </p:sp>
      <p:pic>
        <p:nvPicPr>
          <p:cNvPr id="10" name="Picture 9">
            <a:extLst>
              <a:ext uri="{FF2B5EF4-FFF2-40B4-BE49-F238E27FC236}">
                <a16:creationId xmlns:a16="http://schemas.microsoft.com/office/drawing/2014/main" id="{DC3803CE-5BD1-4533-B2F4-1CAD617B7F28}"/>
              </a:ext>
            </a:extLst>
          </p:cNvPr>
          <p:cNvPicPr>
            <a:picLocks noChangeAspect="1"/>
          </p:cNvPicPr>
          <p:nvPr/>
        </p:nvPicPr>
        <p:blipFill>
          <a:blip r:embed="rId2"/>
          <a:stretch>
            <a:fillRect/>
          </a:stretch>
        </p:blipFill>
        <p:spPr>
          <a:xfrm>
            <a:off x="792480" y="1193417"/>
            <a:ext cx="3948412" cy="3285102"/>
          </a:xfrm>
          <a:prstGeom prst="rect">
            <a:avLst/>
          </a:prstGeom>
        </p:spPr>
      </p:pic>
      <p:sp>
        <p:nvSpPr>
          <p:cNvPr id="11" name="Rectangle 10">
            <a:extLst>
              <a:ext uri="{FF2B5EF4-FFF2-40B4-BE49-F238E27FC236}">
                <a16:creationId xmlns:a16="http://schemas.microsoft.com/office/drawing/2014/main" id="{0D7868CE-2F99-15B8-786A-D909EDB596A5}"/>
              </a:ext>
            </a:extLst>
          </p:cNvPr>
          <p:cNvSpPr/>
          <p:nvPr/>
        </p:nvSpPr>
        <p:spPr>
          <a:xfrm>
            <a:off x="1673277" y="4604707"/>
            <a:ext cx="2186817" cy="276999"/>
          </a:xfrm>
          <a:prstGeom prst="rect">
            <a:avLst/>
          </a:prstGeom>
        </p:spPr>
        <p:txBody>
          <a:bodyPr wrap="none">
            <a:spAutoFit/>
          </a:bodyPr>
          <a:lstStyle/>
          <a:p>
            <a:r>
              <a:rPr lang="ro-RO" sz="1200" dirty="0">
                <a:solidFill>
                  <a:schemeClr val="bg1">
                    <a:lumMod val="65000"/>
                  </a:schemeClr>
                </a:solidFill>
                <a:latin typeface="Cambria Math" panose="02040503050406030204" pitchFamily="18" charset="0"/>
                <a:ea typeface="Cambria Math" panose="02040503050406030204" pitchFamily="18" charset="0"/>
              </a:rPr>
              <a:t>Sursa: </a:t>
            </a:r>
            <a:r>
              <a:rPr lang="en-GB" sz="1200" dirty="0">
                <a:solidFill>
                  <a:schemeClr val="bg1">
                    <a:lumMod val="65000"/>
                  </a:schemeClr>
                </a:solidFill>
                <a:hlinkClick r:id="rId3">
                  <a:extLst>
                    <a:ext uri="{A12FA001-AC4F-418D-AE19-62706E023703}">
                      <ahyp:hlinkClr xmlns:ahyp="http://schemas.microsoft.com/office/drawing/2018/hyperlinkcolor" val="tx"/>
                    </a:ext>
                  </a:extLst>
                </a:hlinkClick>
              </a:rPr>
              <a:t>http://radoneurope.org/</a:t>
            </a:r>
            <a:endParaRPr lang="en-GB" sz="1200" dirty="0">
              <a:solidFill>
                <a:schemeClr val="bg1">
                  <a:lumMod val="65000"/>
                </a:schemeClr>
              </a:solidFill>
            </a:endParaRPr>
          </a:p>
        </p:txBody>
      </p:sp>
      <p:sp>
        <p:nvSpPr>
          <p:cNvPr id="12" name="Rectangle 11">
            <a:extLst>
              <a:ext uri="{FF2B5EF4-FFF2-40B4-BE49-F238E27FC236}">
                <a16:creationId xmlns:a16="http://schemas.microsoft.com/office/drawing/2014/main" id="{1AF36297-D87A-FEAA-40BD-FC16CB4E03B6}"/>
              </a:ext>
            </a:extLst>
          </p:cNvPr>
          <p:cNvSpPr/>
          <p:nvPr/>
        </p:nvSpPr>
        <p:spPr>
          <a:xfrm>
            <a:off x="5385326" y="1922471"/>
            <a:ext cx="5770353" cy="1908215"/>
          </a:xfrm>
          <a:prstGeom prst="rect">
            <a:avLst/>
          </a:prstGeom>
        </p:spPr>
        <p:txBody>
          <a:bodyPr wrap="square">
            <a:spAutoFit/>
          </a:bodyPr>
          <a:lstStyle/>
          <a:p>
            <a:pPr algn="just"/>
            <a:r>
              <a:rPr lang="ro-RO" sz="2000" b="1" dirty="0">
                <a:solidFill>
                  <a:srgbClr val="669900"/>
                </a:solidFill>
                <a:latin typeface="Cambria Math" panose="02040503050406030204" pitchFamily="18" charset="0"/>
                <a:ea typeface="Cambria Math" panose="02040503050406030204" pitchFamily="18" charset="0"/>
              </a:rPr>
              <a:t>Radonul este un gaz radioactiv, incolor, inodor care se degajă în mod natural din sol și din  unele materiale de construcții și pătrunde în interiorul clădirilor prin crăpăturile și golurile din fundație sau prin sistemul de alimentare cu apă . </a:t>
            </a:r>
          </a:p>
          <a:p>
            <a:pPr algn="just"/>
            <a:endParaRPr lang="ro-RO" dirty="0">
              <a:latin typeface="Cambria Math" panose="02040503050406030204" pitchFamily="18" charset="0"/>
              <a:ea typeface="Cambria Math" panose="02040503050406030204" pitchFamily="18" charset="0"/>
            </a:endParaRPr>
          </a:p>
        </p:txBody>
      </p:sp>
      <p:sp>
        <p:nvSpPr>
          <p:cNvPr id="13" name="Rectangle 12">
            <a:extLst>
              <a:ext uri="{FF2B5EF4-FFF2-40B4-BE49-F238E27FC236}">
                <a16:creationId xmlns:a16="http://schemas.microsoft.com/office/drawing/2014/main" id="{43628C5D-884C-7B46-F6BF-3311F7D942E3}"/>
              </a:ext>
            </a:extLst>
          </p:cNvPr>
          <p:cNvSpPr/>
          <p:nvPr/>
        </p:nvSpPr>
        <p:spPr>
          <a:xfrm>
            <a:off x="792480" y="5186339"/>
            <a:ext cx="10363199" cy="1327672"/>
          </a:xfrm>
          <a:prstGeom prst="rect">
            <a:avLst/>
          </a:prstGeom>
        </p:spPr>
        <p:txBody>
          <a:bodyPr wrap="square">
            <a:spAutoFit/>
          </a:bodyPr>
          <a:lstStyle/>
          <a:p>
            <a:pPr algn="just">
              <a:defRPr/>
            </a:pPr>
            <a:r>
              <a:rPr lang="ro-RO" sz="2000" dirty="0">
                <a:latin typeface="Cambria Math" panose="02040503050406030204" pitchFamily="18" charset="0"/>
                <a:ea typeface="Cambria Math" panose="02040503050406030204" pitchFamily="18" charset="0"/>
              </a:rPr>
              <a:t>Deși provine din elemente radioactive prezente în mod natural în sol, </a:t>
            </a:r>
            <a:r>
              <a:rPr lang="ro-RO" sz="2000" b="1" dirty="0">
                <a:solidFill>
                  <a:srgbClr val="FF0000"/>
                </a:solidFill>
                <a:latin typeface="Cambria Math" panose="02040503050406030204" pitchFamily="18" charset="0"/>
                <a:ea typeface="Cambria Math" panose="02040503050406030204" pitchFamily="18" charset="0"/>
              </a:rPr>
              <a:t>radonul acumulat în interior reprezintă o consecință a progresului tehnologic</a:t>
            </a:r>
            <a:r>
              <a:rPr lang="ro-RO" sz="2000" b="1" dirty="0">
                <a:solidFill>
                  <a:schemeClr val="tx2"/>
                </a:solidFill>
                <a:latin typeface="Cambria Math" panose="02040503050406030204" pitchFamily="18" charset="0"/>
                <a:ea typeface="Cambria Math" panose="02040503050406030204" pitchFamily="18" charset="0"/>
              </a:rPr>
              <a:t>. </a:t>
            </a:r>
            <a:r>
              <a:rPr lang="ro-RO" sz="2000" dirty="0">
                <a:latin typeface="Cambria Math" panose="02040503050406030204" pitchFamily="18" charset="0"/>
                <a:ea typeface="Cambria Math" panose="02040503050406030204" pitchFamily="18" charset="0"/>
              </a:rPr>
              <a:t>Clădirile bine izolate, geamurile închise etanș, aerisirea insuficientă a încăperilor, toate acestea conduc la acumularea radonului în interiorul clădirilor.</a:t>
            </a:r>
            <a:endParaRPr lang="en-GB" sz="2000"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1122453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83E9E4A-6D49-4E0F-BA44-9F41DBAC60F0}"/>
              </a:ext>
            </a:extLst>
          </p:cNvPr>
          <p:cNvCxnSpPr/>
          <p:nvPr/>
        </p:nvCxnSpPr>
        <p:spPr>
          <a:xfrm flipV="1">
            <a:off x="0" y="993913"/>
            <a:ext cx="12192000" cy="57481"/>
          </a:xfrm>
          <a:prstGeom prst="line">
            <a:avLst/>
          </a:prstGeom>
        </p:spPr>
        <p:style>
          <a:lnRef idx="1">
            <a:schemeClr val="accent2"/>
          </a:lnRef>
          <a:fillRef idx="0">
            <a:schemeClr val="accent2"/>
          </a:fillRef>
          <a:effectRef idx="0">
            <a:schemeClr val="accent2"/>
          </a:effectRef>
          <a:fontRef idx="minor">
            <a:schemeClr val="tx1"/>
          </a:fontRef>
        </p:style>
      </p:cxnSp>
      <p:sp>
        <p:nvSpPr>
          <p:cNvPr id="15" name="Slide Number Placeholder 14">
            <a:extLst>
              <a:ext uri="{FF2B5EF4-FFF2-40B4-BE49-F238E27FC236}">
                <a16:creationId xmlns:a16="http://schemas.microsoft.com/office/drawing/2014/main" id="{9DF30575-866B-4C7D-B563-035274EA86A2}"/>
              </a:ext>
            </a:extLst>
          </p:cNvPr>
          <p:cNvSpPr>
            <a:spLocks noGrp="1"/>
          </p:cNvSpPr>
          <p:nvPr>
            <p:ph type="sldNum" sz="quarter" idx="12"/>
          </p:nvPr>
        </p:nvSpPr>
        <p:spPr>
          <a:xfrm>
            <a:off x="9346759" y="6435863"/>
            <a:ext cx="2743200" cy="365125"/>
          </a:xfrm>
        </p:spPr>
        <p:txBody>
          <a:bodyPr/>
          <a:lstStyle/>
          <a:p>
            <a:fld id="{B8B4B32D-8265-4603-8ADC-BF3B122C8C24}" type="slidenum">
              <a:rPr lang="en-GB" smtClean="0"/>
              <a:t>20</a:t>
            </a:fld>
            <a:endParaRPr lang="en-GB" dirty="0"/>
          </a:p>
        </p:txBody>
      </p:sp>
      <p:sp>
        <p:nvSpPr>
          <p:cNvPr id="2" name="Rectangle 1">
            <a:extLst>
              <a:ext uri="{FF2B5EF4-FFF2-40B4-BE49-F238E27FC236}">
                <a16:creationId xmlns:a16="http://schemas.microsoft.com/office/drawing/2014/main" id="{4CC6B38D-6F76-4366-AE33-42AAE2A7733B}"/>
              </a:ext>
            </a:extLst>
          </p:cNvPr>
          <p:cNvSpPr/>
          <p:nvPr/>
        </p:nvSpPr>
        <p:spPr>
          <a:xfrm>
            <a:off x="1259085" y="285395"/>
            <a:ext cx="7750455" cy="523220"/>
          </a:xfrm>
          <a:prstGeom prst="rect">
            <a:avLst/>
          </a:prstGeom>
        </p:spPr>
        <p:txBody>
          <a:bodyPr wrap="none">
            <a:spAutoFit/>
          </a:bodyPr>
          <a:lstStyle/>
          <a:p>
            <a:r>
              <a:rPr lang="ro-RO" sz="2800" b="1" dirty="0">
                <a:latin typeface="Cambria Math" panose="02040503050406030204" pitchFamily="18" charset="0"/>
                <a:ea typeface="Cambria Math" panose="02040503050406030204" pitchFamily="18" charset="0"/>
              </a:rPr>
              <a:t>Radon</a:t>
            </a:r>
            <a:r>
              <a:rPr lang="en-US" sz="2800" b="1" dirty="0" err="1">
                <a:latin typeface="Cambria Math" panose="02040503050406030204" pitchFamily="18" charset="0"/>
                <a:ea typeface="Cambria Math" panose="02040503050406030204" pitchFamily="18" charset="0"/>
              </a:rPr>
              <a:t>ul</a:t>
            </a:r>
            <a:r>
              <a:rPr lang="en-US" sz="2800" b="1" dirty="0">
                <a:latin typeface="Cambria Math" panose="02040503050406030204" pitchFamily="18" charset="0"/>
                <a:ea typeface="Cambria Math" panose="02040503050406030204" pitchFamily="18" charset="0"/>
              </a:rPr>
              <a:t> </a:t>
            </a:r>
            <a:r>
              <a:rPr lang="ro-RO" sz="2800" b="1" dirty="0">
                <a:latin typeface="Cambria Math" panose="02040503050406030204" pitchFamily="18" charset="0"/>
                <a:ea typeface="Cambria Math" panose="02040503050406030204" pitchFamily="18" charset="0"/>
              </a:rPr>
              <a:t>în grădinițe</a:t>
            </a:r>
            <a:r>
              <a:rPr lang="en-US" sz="2800" b="1" dirty="0">
                <a:latin typeface="Cambria Math" panose="02040503050406030204" pitchFamily="18" charset="0"/>
                <a:ea typeface="Cambria Math" panose="02040503050406030204" pitchFamily="18" charset="0"/>
              </a:rPr>
              <a:t> </a:t>
            </a:r>
            <a:r>
              <a:rPr lang="ro-RO" sz="2800" b="1" dirty="0">
                <a:latin typeface="Cambria Math" panose="02040503050406030204" pitchFamily="18" charset="0"/>
                <a:ea typeface="Cambria Math" panose="02040503050406030204" pitchFamily="18" charset="0"/>
              </a:rPr>
              <a:t>și școli</a:t>
            </a:r>
            <a:r>
              <a:rPr lang="en-US" sz="2800" b="1" dirty="0">
                <a:latin typeface="Cambria Math" panose="02040503050406030204" pitchFamily="18" charset="0"/>
                <a:ea typeface="Cambria Math" panose="02040503050406030204" pitchFamily="18" charset="0"/>
              </a:rPr>
              <a:t> – </a:t>
            </a:r>
            <a:r>
              <a:rPr lang="en-US" sz="2800" b="1" dirty="0" err="1">
                <a:latin typeface="Cambria Math" panose="02040503050406030204" pitchFamily="18" charset="0"/>
                <a:ea typeface="Cambria Math" panose="02040503050406030204" pitchFamily="18" charset="0"/>
              </a:rPr>
              <a:t>Exemplu</a:t>
            </a:r>
            <a:r>
              <a:rPr lang="en-US" sz="2800" b="1" dirty="0">
                <a:latin typeface="Cambria Math" panose="02040503050406030204" pitchFamily="18" charset="0"/>
                <a:ea typeface="Cambria Math" panose="02040503050406030204" pitchFamily="18" charset="0"/>
              </a:rPr>
              <a:t> </a:t>
            </a:r>
            <a:r>
              <a:rPr lang="en-US" sz="2800" b="1" dirty="0" err="1">
                <a:latin typeface="Cambria Math" panose="02040503050406030204" pitchFamily="18" charset="0"/>
                <a:ea typeface="Cambria Math" panose="02040503050406030204" pitchFamily="18" charset="0"/>
              </a:rPr>
              <a:t>studiu</a:t>
            </a:r>
            <a:r>
              <a:rPr lang="en-US" sz="2800" b="1" dirty="0">
                <a:latin typeface="Cambria Math" panose="02040503050406030204" pitchFamily="18" charset="0"/>
                <a:ea typeface="Cambria Math" panose="02040503050406030204" pitchFamily="18" charset="0"/>
              </a:rPr>
              <a:t> nr. 2</a:t>
            </a:r>
            <a:endParaRPr lang="en-GB" sz="2800" dirty="0">
              <a:latin typeface="Cambria Math" panose="02040503050406030204" pitchFamily="18" charset="0"/>
              <a:ea typeface="Cambria Math" panose="02040503050406030204" pitchFamily="18" charset="0"/>
            </a:endParaRPr>
          </a:p>
        </p:txBody>
      </p:sp>
      <p:pic>
        <p:nvPicPr>
          <p:cNvPr id="9" name="Picture 8">
            <a:extLst>
              <a:ext uri="{FF2B5EF4-FFF2-40B4-BE49-F238E27FC236}">
                <a16:creationId xmlns:a16="http://schemas.microsoft.com/office/drawing/2014/main" id="{3F8617C5-C207-4C9E-999F-092F79C8C0F9}"/>
              </a:ext>
            </a:extLst>
          </p:cNvPr>
          <p:cNvPicPr>
            <a:picLocks noChangeAspect="1"/>
          </p:cNvPicPr>
          <p:nvPr/>
        </p:nvPicPr>
        <p:blipFill>
          <a:blip r:embed="rId2"/>
          <a:stretch>
            <a:fillRect/>
          </a:stretch>
        </p:blipFill>
        <p:spPr>
          <a:xfrm>
            <a:off x="220723" y="285395"/>
            <a:ext cx="803284" cy="574862"/>
          </a:xfrm>
          <a:prstGeom prst="rect">
            <a:avLst/>
          </a:prstGeom>
        </p:spPr>
      </p:pic>
      <p:pic>
        <p:nvPicPr>
          <p:cNvPr id="3" name="Picture 2">
            <a:extLst>
              <a:ext uri="{FF2B5EF4-FFF2-40B4-BE49-F238E27FC236}">
                <a16:creationId xmlns:a16="http://schemas.microsoft.com/office/drawing/2014/main" id="{6FF81ACC-2033-F9BE-896C-7648F559046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6126" y="1336799"/>
            <a:ext cx="8919748" cy="4669248"/>
          </a:xfrm>
          <a:prstGeom prst="rect">
            <a:avLst/>
          </a:prstGeom>
          <a:noFill/>
        </p:spPr>
      </p:pic>
    </p:spTree>
    <p:extLst>
      <p:ext uri="{BB962C8B-B14F-4D97-AF65-F5344CB8AC3E}">
        <p14:creationId xmlns:p14="http://schemas.microsoft.com/office/powerpoint/2010/main" val="1854910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83E9E4A-6D49-4E0F-BA44-9F41DBAC60F0}"/>
              </a:ext>
            </a:extLst>
          </p:cNvPr>
          <p:cNvCxnSpPr/>
          <p:nvPr/>
        </p:nvCxnSpPr>
        <p:spPr>
          <a:xfrm flipV="1">
            <a:off x="0" y="993913"/>
            <a:ext cx="12192000" cy="57481"/>
          </a:xfrm>
          <a:prstGeom prst="line">
            <a:avLst/>
          </a:prstGeom>
        </p:spPr>
        <p:style>
          <a:lnRef idx="1">
            <a:schemeClr val="accent2"/>
          </a:lnRef>
          <a:fillRef idx="0">
            <a:schemeClr val="accent2"/>
          </a:fillRef>
          <a:effectRef idx="0">
            <a:schemeClr val="accent2"/>
          </a:effectRef>
          <a:fontRef idx="minor">
            <a:schemeClr val="tx1"/>
          </a:fontRef>
        </p:style>
      </p:cxnSp>
      <p:sp>
        <p:nvSpPr>
          <p:cNvPr id="15" name="Slide Number Placeholder 14">
            <a:extLst>
              <a:ext uri="{FF2B5EF4-FFF2-40B4-BE49-F238E27FC236}">
                <a16:creationId xmlns:a16="http://schemas.microsoft.com/office/drawing/2014/main" id="{9DF30575-866B-4C7D-B563-035274EA86A2}"/>
              </a:ext>
            </a:extLst>
          </p:cNvPr>
          <p:cNvSpPr>
            <a:spLocks noGrp="1"/>
          </p:cNvSpPr>
          <p:nvPr>
            <p:ph type="sldNum" sz="quarter" idx="12"/>
          </p:nvPr>
        </p:nvSpPr>
        <p:spPr>
          <a:xfrm>
            <a:off x="9346759" y="6435863"/>
            <a:ext cx="2743200" cy="365125"/>
          </a:xfrm>
        </p:spPr>
        <p:txBody>
          <a:bodyPr/>
          <a:lstStyle/>
          <a:p>
            <a:fld id="{B8B4B32D-8265-4603-8ADC-BF3B122C8C24}" type="slidenum">
              <a:rPr lang="en-GB" smtClean="0"/>
              <a:t>21</a:t>
            </a:fld>
            <a:endParaRPr lang="en-GB" dirty="0"/>
          </a:p>
        </p:txBody>
      </p:sp>
      <p:sp>
        <p:nvSpPr>
          <p:cNvPr id="2" name="Rectangle 1">
            <a:extLst>
              <a:ext uri="{FF2B5EF4-FFF2-40B4-BE49-F238E27FC236}">
                <a16:creationId xmlns:a16="http://schemas.microsoft.com/office/drawing/2014/main" id="{4CC6B38D-6F76-4366-AE33-42AAE2A7733B}"/>
              </a:ext>
            </a:extLst>
          </p:cNvPr>
          <p:cNvSpPr/>
          <p:nvPr/>
        </p:nvSpPr>
        <p:spPr>
          <a:xfrm>
            <a:off x="1259085" y="285395"/>
            <a:ext cx="7750455" cy="523220"/>
          </a:xfrm>
          <a:prstGeom prst="rect">
            <a:avLst/>
          </a:prstGeom>
        </p:spPr>
        <p:txBody>
          <a:bodyPr wrap="none">
            <a:spAutoFit/>
          </a:bodyPr>
          <a:lstStyle/>
          <a:p>
            <a:r>
              <a:rPr lang="ro-RO" sz="2800" b="1" dirty="0">
                <a:latin typeface="Cambria Math" panose="02040503050406030204" pitchFamily="18" charset="0"/>
                <a:ea typeface="Cambria Math" panose="02040503050406030204" pitchFamily="18" charset="0"/>
              </a:rPr>
              <a:t>Radon</a:t>
            </a:r>
            <a:r>
              <a:rPr lang="en-US" sz="2800" b="1" dirty="0" err="1">
                <a:latin typeface="Cambria Math" panose="02040503050406030204" pitchFamily="18" charset="0"/>
                <a:ea typeface="Cambria Math" panose="02040503050406030204" pitchFamily="18" charset="0"/>
              </a:rPr>
              <a:t>ul</a:t>
            </a:r>
            <a:r>
              <a:rPr lang="en-US" sz="2800" b="1" dirty="0">
                <a:latin typeface="Cambria Math" panose="02040503050406030204" pitchFamily="18" charset="0"/>
                <a:ea typeface="Cambria Math" panose="02040503050406030204" pitchFamily="18" charset="0"/>
              </a:rPr>
              <a:t> </a:t>
            </a:r>
            <a:r>
              <a:rPr lang="ro-RO" sz="2800" b="1" dirty="0">
                <a:latin typeface="Cambria Math" panose="02040503050406030204" pitchFamily="18" charset="0"/>
                <a:ea typeface="Cambria Math" panose="02040503050406030204" pitchFamily="18" charset="0"/>
              </a:rPr>
              <a:t>în grădinițe</a:t>
            </a:r>
            <a:r>
              <a:rPr lang="en-US" sz="2800" b="1" dirty="0">
                <a:latin typeface="Cambria Math" panose="02040503050406030204" pitchFamily="18" charset="0"/>
                <a:ea typeface="Cambria Math" panose="02040503050406030204" pitchFamily="18" charset="0"/>
              </a:rPr>
              <a:t> </a:t>
            </a:r>
            <a:r>
              <a:rPr lang="ro-RO" sz="2800" b="1" dirty="0">
                <a:latin typeface="Cambria Math" panose="02040503050406030204" pitchFamily="18" charset="0"/>
                <a:ea typeface="Cambria Math" panose="02040503050406030204" pitchFamily="18" charset="0"/>
              </a:rPr>
              <a:t>și școli</a:t>
            </a:r>
            <a:r>
              <a:rPr lang="en-US" sz="2800" b="1" dirty="0">
                <a:latin typeface="Cambria Math" panose="02040503050406030204" pitchFamily="18" charset="0"/>
                <a:ea typeface="Cambria Math" panose="02040503050406030204" pitchFamily="18" charset="0"/>
              </a:rPr>
              <a:t> – </a:t>
            </a:r>
            <a:r>
              <a:rPr lang="en-US" sz="2800" b="1" dirty="0" err="1">
                <a:latin typeface="Cambria Math" panose="02040503050406030204" pitchFamily="18" charset="0"/>
                <a:ea typeface="Cambria Math" panose="02040503050406030204" pitchFamily="18" charset="0"/>
              </a:rPr>
              <a:t>Exemplu</a:t>
            </a:r>
            <a:r>
              <a:rPr lang="en-US" sz="2800" b="1" dirty="0">
                <a:latin typeface="Cambria Math" panose="02040503050406030204" pitchFamily="18" charset="0"/>
                <a:ea typeface="Cambria Math" panose="02040503050406030204" pitchFamily="18" charset="0"/>
              </a:rPr>
              <a:t> </a:t>
            </a:r>
            <a:r>
              <a:rPr lang="en-US" sz="2800" b="1" dirty="0" err="1">
                <a:latin typeface="Cambria Math" panose="02040503050406030204" pitchFamily="18" charset="0"/>
                <a:ea typeface="Cambria Math" panose="02040503050406030204" pitchFamily="18" charset="0"/>
              </a:rPr>
              <a:t>studiu</a:t>
            </a:r>
            <a:r>
              <a:rPr lang="en-US" sz="2800" b="1" dirty="0">
                <a:latin typeface="Cambria Math" panose="02040503050406030204" pitchFamily="18" charset="0"/>
                <a:ea typeface="Cambria Math" panose="02040503050406030204" pitchFamily="18" charset="0"/>
              </a:rPr>
              <a:t> nr. 3</a:t>
            </a:r>
            <a:endParaRPr lang="en-GB" sz="2800" dirty="0">
              <a:latin typeface="Cambria Math" panose="02040503050406030204" pitchFamily="18" charset="0"/>
              <a:ea typeface="Cambria Math" panose="02040503050406030204" pitchFamily="18" charset="0"/>
            </a:endParaRPr>
          </a:p>
        </p:txBody>
      </p:sp>
      <p:pic>
        <p:nvPicPr>
          <p:cNvPr id="9" name="Picture 8">
            <a:extLst>
              <a:ext uri="{FF2B5EF4-FFF2-40B4-BE49-F238E27FC236}">
                <a16:creationId xmlns:a16="http://schemas.microsoft.com/office/drawing/2014/main" id="{3F8617C5-C207-4C9E-999F-092F79C8C0F9}"/>
              </a:ext>
            </a:extLst>
          </p:cNvPr>
          <p:cNvPicPr>
            <a:picLocks noChangeAspect="1"/>
          </p:cNvPicPr>
          <p:nvPr/>
        </p:nvPicPr>
        <p:blipFill>
          <a:blip r:embed="rId2"/>
          <a:stretch>
            <a:fillRect/>
          </a:stretch>
        </p:blipFill>
        <p:spPr>
          <a:xfrm>
            <a:off x="220723" y="285395"/>
            <a:ext cx="803284" cy="574862"/>
          </a:xfrm>
          <a:prstGeom prst="rect">
            <a:avLst/>
          </a:prstGeom>
        </p:spPr>
      </p:pic>
      <p:pic>
        <p:nvPicPr>
          <p:cNvPr id="5" name="Picture 4">
            <a:extLst>
              <a:ext uri="{FF2B5EF4-FFF2-40B4-BE49-F238E27FC236}">
                <a16:creationId xmlns:a16="http://schemas.microsoft.com/office/drawing/2014/main" id="{EF10F624-3753-EC84-1AAA-3F8E29E246F6}"/>
              </a:ext>
            </a:extLst>
          </p:cNvPr>
          <p:cNvPicPr>
            <a:picLocks noChangeAspect="1"/>
          </p:cNvPicPr>
          <p:nvPr/>
        </p:nvPicPr>
        <p:blipFill>
          <a:blip r:embed="rId3"/>
          <a:stretch>
            <a:fillRect/>
          </a:stretch>
        </p:blipFill>
        <p:spPr>
          <a:xfrm>
            <a:off x="1259085" y="1317294"/>
            <a:ext cx="9219455" cy="4367110"/>
          </a:xfrm>
          <a:prstGeom prst="rect">
            <a:avLst/>
          </a:prstGeom>
        </p:spPr>
      </p:pic>
    </p:spTree>
    <p:extLst>
      <p:ext uri="{BB962C8B-B14F-4D97-AF65-F5344CB8AC3E}">
        <p14:creationId xmlns:p14="http://schemas.microsoft.com/office/powerpoint/2010/main" val="2198268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83E9E4A-6D49-4E0F-BA44-9F41DBAC60F0}"/>
              </a:ext>
            </a:extLst>
          </p:cNvPr>
          <p:cNvCxnSpPr/>
          <p:nvPr/>
        </p:nvCxnSpPr>
        <p:spPr>
          <a:xfrm flipV="1">
            <a:off x="0" y="603946"/>
            <a:ext cx="12192000" cy="57481"/>
          </a:xfrm>
          <a:prstGeom prst="line">
            <a:avLst/>
          </a:prstGeom>
        </p:spPr>
        <p:style>
          <a:lnRef idx="1">
            <a:schemeClr val="accent2"/>
          </a:lnRef>
          <a:fillRef idx="0">
            <a:schemeClr val="accent2"/>
          </a:fillRef>
          <a:effectRef idx="0">
            <a:schemeClr val="accent2"/>
          </a:effectRef>
          <a:fontRef idx="minor">
            <a:schemeClr val="tx1"/>
          </a:fontRef>
        </p:style>
      </p:cxnSp>
      <p:sp>
        <p:nvSpPr>
          <p:cNvPr id="15" name="Slide Number Placeholder 14">
            <a:extLst>
              <a:ext uri="{FF2B5EF4-FFF2-40B4-BE49-F238E27FC236}">
                <a16:creationId xmlns:a16="http://schemas.microsoft.com/office/drawing/2014/main" id="{9DF30575-866B-4C7D-B563-035274EA86A2}"/>
              </a:ext>
            </a:extLst>
          </p:cNvPr>
          <p:cNvSpPr>
            <a:spLocks noGrp="1"/>
          </p:cNvSpPr>
          <p:nvPr>
            <p:ph type="sldNum" sz="quarter" idx="12"/>
          </p:nvPr>
        </p:nvSpPr>
        <p:spPr>
          <a:xfrm>
            <a:off x="9124274" y="625405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4B32D-8265-4603-8ADC-BF3B122C8C24}"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A3813DB3-4ABE-96CB-961A-6F60F5E522F4}"/>
              </a:ext>
            </a:extLst>
          </p:cNvPr>
          <p:cNvSpPr txBox="1">
            <a:spLocks/>
          </p:cNvSpPr>
          <p:nvPr/>
        </p:nvSpPr>
        <p:spPr>
          <a:xfrm>
            <a:off x="890046" y="15240"/>
            <a:ext cx="11498626" cy="7293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1">
                    <a:lumMod val="75000"/>
                  </a:schemeClr>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tab pos="3141663" algn="l"/>
              </a:tabLst>
              <a:defRPr/>
            </a:pPr>
            <a:r>
              <a:rPr kumimoji="0" lang="ro-RO" sz="2800" b="1" i="0" u="none" strike="noStrike" kern="1200" cap="none" spc="0" normalizeH="0" baseline="0" noProof="0" dirty="0">
                <a:ln>
                  <a:noFill/>
                </a:ln>
                <a:solidFill>
                  <a:schemeClr val="tx1"/>
                </a:solidFill>
                <a:effectLst/>
                <a:uLnTx/>
                <a:uFillTx/>
                <a:latin typeface="Cambria Math" panose="02040503050406030204" pitchFamily="18" charset="0"/>
                <a:ea typeface="Cambria Math" panose="02040503050406030204" pitchFamily="18" charset="0"/>
              </a:rPr>
              <a:t>Exemplu de monitorizare a nivelului de radon într-o grădiniță din Norvegia</a:t>
            </a:r>
            <a:endParaRPr kumimoji="0" lang="en-US" sz="2800" b="1" i="0" u="none" strike="noStrike" kern="1200" cap="none" spc="0" normalizeH="0" baseline="0" noProof="0" dirty="0">
              <a:ln>
                <a:noFill/>
              </a:ln>
              <a:solidFill>
                <a:schemeClr val="tx1"/>
              </a:solidFill>
              <a:effectLst/>
              <a:uLnTx/>
              <a:uFillTx/>
              <a:latin typeface="Cambria Math" panose="02040503050406030204" pitchFamily="18" charset="0"/>
              <a:ea typeface="Cambria Math" panose="02040503050406030204" pitchFamily="18" charset="0"/>
            </a:endParaRPr>
          </a:p>
        </p:txBody>
      </p:sp>
      <p:sp>
        <p:nvSpPr>
          <p:cNvPr id="12" name="Rectangle 2">
            <a:extLst>
              <a:ext uri="{FF2B5EF4-FFF2-40B4-BE49-F238E27FC236}">
                <a16:creationId xmlns:a16="http://schemas.microsoft.com/office/drawing/2014/main" id="{2DAAD730-4B52-E04B-AA83-55AD6A7D63B1}"/>
              </a:ext>
            </a:extLst>
          </p:cNvPr>
          <p:cNvSpPr>
            <a:spLocks noChangeArrowheads="1"/>
          </p:cNvSpPr>
          <p:nvPr/>
        </p:nvSpPr>
        <p:spPr bwMode="auto">
          <a:xfrm>
            <a:off x="2498270" y="1012807"/>
            <a:ext cx="936920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ro-RO" altLang="en-US" sz="16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a:t>În Norvegia grădinițele, școlile și creșele sunt monitorizate cu detectori activi de radon. Se asigură astfel că în timpul orelor de curs, nivelul de radon este menținut cât mai scăzut posibil, chiar dacă în timpul nopții nivelul de radon este posibil să crească. </a:t>
            </a:r>
            <a:endParaRPr kumimoji="0" lang="en-GB" altLang="en-US" sz="16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endParaRPr>
          </a:p>
        </p:txBody>
      </p:sp>
      <p:pic>
        <p:nvPicPr>
          <p:cNvPr id="14" name="Picture 1">
            <a:extLst>
              <a:ext uri="{FF2B5EF4-FFF2-40B4-BE49-F238E27FC236}">
                <a16:creationId xmlns:a16="http://schemas.microsoft.com/office/drawing/2014/main" id="{EC39292D-1370-52A9-C1CE-9169EC7A67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3237" y="1977171"/>
            <a:ext cx="9639269" cy="42768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2C6609F1-6DA3-9848-A4DB-1035CDC15DD8}"/>
              </a:ext>
            </a:extLst>
          </p:cNvPr>
          <p:cNvPicPr>
            <a:picLocks noChangeAspect="1"/>
          </p:cNvPicPr>
          <p:nvPr/>
        </p:nvPicPr>
        <p:blipFill>
          <a:blip r:embed="rId3"/>
          <a:stretch>
            <a:fillRect/>
          </a:stretch>
        </p:blipFill>
        <p:spPr>
          <a:xfrm>
            <a:off x="324526" y="1527158"/>
            <a:ext cx="1976635" cy="2831995"/>
          </a:xfrm>
          <a:prstGeom prst="rect">
            <a:avLst/>
          </a:prstGeom>
        </p:spPr>
      </p:pic>
      <p:pic>
        <p:nvPicPr>
          <p:cNvPr id="2" name="Picture 1">
            <a:extLst>
              <a:ext uri="{FF2B5EF4-FFF2-40B4-BE49-F238E27FC236}">
                <a16:creationId xmlns:a16="http://schemas.microsoft.com/office/drawing/2014/main" id="{05898689-3951-22F6-F35E-873A8D310C29}"/>
              </a:ext>
            </a:extLst>
          </p:cNvPr>
          <p:cNvPicPr>
            <a:picLocks noChangeAspect="1"/>
          </p:cNvPicPr>
          <p:nvPr/>
        </p:nvPicPr>
        <p:blipFill>
          <a:blip r:embed="rId4"/>
          <a:stretch>
            <a:fillRect/>
          </a:stretch>
        </p:blipFill>
        <p:spPr>
          <a:xfrm>
            <a:off x="86762" y="35842"/>
            <a:ext cx="803284" cy="574862"/>
          </a:xfrm>
          <a:prstGeom prst="rect">
            <a:avLst/>
          </a:prstGeom>
        </p:spPr>
      </p:pic>
    </p:spTree>
    <p:extLst>
      <p:ext uri="{BB962C8B-B14F-4D97-AF65-F5344CB8AC3E}">
        <p14:creationId xmlns:p14="http://schemas.microsoft.com/office/powerpoint/2010/main" val="3348104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83E9E4A-6D49-4E0F-BA44-9F41DBAC60F0}"/>
              </a:ext>
            </a:extLst>
          </p:cNvPr>
          <p:cNvCxnSpPr/>
          <p:nvPr/>
        </p:nvCxnSpPr>
        <p:spPr>
          <a:xfrm flipV="1">
            <a:off x="0" y="993913"/>
            <a:ext cx="12192000" cy="57481"/>
          </a:xfrm>
          <a:prstGeom prst="line">
            <a:avLst/>
          </a:prstGeom>
        </p:spPr>
        <p:style>
          <a:lnRef idx="1">
            <a:schemeClr val="accent2"/>
          </a:lnRef>
          <a:fillRef idx="0">
            <a:schemeClr val="accent2"/>
          </a:fillRef>
          <a:effectRef idx="0">
            <a:schemeClr val="accent2"/>
          </a:effectRef>
          <a:fontRef idx="minor">
            <a:schemeClr val="tx1"/>
          </a:fontRef>
        </p:style>
      </p:cxnSp>
      <p:sp>
        <p:nvSpPr>
          <p:cNvPr id="15" name="Slide Number Placeholder 14">
            <a:extLst>
              <a:ext uri="{FF2B5EF4-FFF2-40B4-BE49-F238E27FC236}">
                <a16:creationId xmlns:a16="http://schemas.microsoft.com/office/drawing/2014/main" id="{9DF30575-866B-4C7D-B563-035274EA86A2}"/>
              </a:ext>
            </a:extLst>
          </p:cNvPr>
          <p:cNvSpPr>
            <a:spLocks noGrp="1"/>
          </p:cNvSpPr>
          <p:nvPr>
            <p:ph type="sldNum" sz="quarter" idx="12"/>
          </p:nvPr>
        </p:nvSpPr>
        <p:spPr>
          <a:xfrm>
            <a:off x="9346759" y="6435863"/>
            <a:ext cx="2743200" cy="365125"/>
          </a:xfrm>
        </p:spPr>
        <p:txBody>
          <a:bodyPr/>
          <a:lstStyle/>
          <a:p>
            <a:fld id="{B8B4B32D-8265-4603-8ADC-BF3B122C8C24}" type="slidenum">
              <a:rPr lang="en-GB" smtClean="0"/>
              <a:t>23</a:t>
            </a:fld>
            <a:endParaRPr lang="en-GB" dirty="0"/>
          </a:p>
        </p:txBody>
      </p:sp>
      <p:sp>
        <p:nvSpPr>
          <p:cNvPr id="2" name="Rectangle 1">
            <a:extLst>
              <a:ext uri="{FF2B5EF4-FFF2-40B4-BE49-F238E27FC236}">
                <a16:creationId xmlns:a16="http://schemas.microsoft.com/office/drawing/2014/main" id="{4CC6B38D-6F76-4366-AE33-42AAE2A7733B}"/>
              </a:ext>
            </a:extLst>
          </p:cNvPr>
          <p:cNvSpPr/>
          <p:nvPr/>
        </p:nvSpPr>
        <p:spPr>
          <a:xfrm>
            <a:off x="1259085" y="285395"/>
            <a:ext cx="8950592" cy="523220"/>
          </a:xfrm>
          <a:prstGeom prst="rect">
            <a:avLst/>
          </a:prstGeom>
        </p:spPr>
        <p:txBody>
          <a:bodyPr wrap="none">
            <a:spAutoFit/>
          </a:bodyPr>
          <a:lstStyle/>
          <a:p>
            <a:r>
              <a:rPr lang="ro-RO" sz="2800" b="1" dirty="0">
                <a:latin typeface="Cambria Math" panose="02040503050406030204" pitchFamily="18" charset="0"/>
                <a:ea typeface="Cambria Math" panose="02040503050406030204" pitchFamily="18" charset="0"/>
              </a:rPr>
              <a:t>Radon</a:t>
            </a:r>
            <a:r>
              <a:rPr lang="en-US" sz="2800" b="1" dirty="0" err="1">
                <a:latin typeface="Cambria Math" panose="02040503050406030204" pitchFamily="18" charset="0"/>
                <a:ea typeface="Cambria Math" panose="02040503050406030204" pitchFamily="18" charset="0"/>
              </a:rPr>
              <a:t>ul</a:t>
            </a:r>
            <a:r>
              <a:rPr lang="en-US" sz="2800" b="1" dirty="0">
                <a:latin typeface="Cambria Math" panose="02040503050406030204" pitchFamily="18" charset="0"/>
                <a:ea typeface="Cambria Math" panose="02040503050406030204" pitchFamily="18" charset="0"/>
              </a:rPr>
              <a:t> </a:t>
            </a:r>
            <a:r>
              <a:rPr lang="ro-RO" sz="2800" b="1" dirty="0">
                <a:latin typeface="Cambria Math" panose="02040503050406030204" pitchFamily="18" charset="0"/>
                <a:ea typeface="Cambria Math" panose="02040503050406030204" pitchFamily="18" charset="0"/>
              </a:rPr>
              <a:t>în grădinițe și școli </a:t>
            </a:r>
            <a:r>
              <a:rPr lang="en-US" sz="2800" b="1" dirty="0">
                <a:latin typeface="Cambria Math" panose="02040503050406030204" pitchFamily="18" charset="0"/>
                <a:ea typeface="Cambria Math" panose="02040503050406030204" pitchFamily="18" charset="0"/>
              </a:rPr>
              <a:t>- </a:t>
            </a:r>
            <a:r>
              <a:rPr lang="en-US" sz="2800" b="1" dirty="0">
                <a:solidFill>
                  <a:schemeClr val="tx1"/>
                </a:solidFill>
                <a:latin typeface="Cambria Math" panose="02040503050406030204" pitchFamily="18" charset="0"/>
                <a:ea typeface="Cambria Math" panose="02040503050406030204" pitchFamily="18" charset="0"/>
              </a:rPr>
              <a:t>d</a:t>
            </a:r>
            <a:r>
              <a:rPr lang="ro-RO" sz="2800" b="1" dirty="0" err="1">
                <a:solidFill>
                  <a:schemeClr val="tx1"/>
                </a:solidFill>
                <a:latin typeface="Cambria Math" panose="02040503050406030204" pitchFamily="18" charset="0"/>
                <a:ea typeface="Cambria Math" panose="02040503050406030204" pitchFamily="18" charset="0"/>
              </a:rPr>
              <a:t>espre</a:t>
            </a:r>
            <a:r>
              <a:rPr lang="ro-RO" sz="2800" b="1" dirty="0">
                <a:solidFill>
                  <a:schemeClr val="tx1"/>
                </a:solidFill>
                <a:latin typeface="Cambria Math" panose="02040503050406030204" pitchFamily="18" charset="0"/>
                <a:ea typeface="Cambria Math" panose="02040503050406030204" pitchFamily="18" charset="0"/>
              </a:rPr>
              <a:t> radon, în mass-media</a:t>
            </a:r>
            <a:endParaRPr lang="en-GB" sz="2800" dirty="0">
              <a:latin typeface="Cambria Math" panose="02040503050406030204" pitchFamily="18" charset="0"/>
              <a:ea typeface="Cambria Math" panose="02040503050406030204" pitchFamily="18" charset="0"/>
            </a:endParaRPr>
          </a:p>
        </p:txBody>
      </p:sp>
      <p:pic>
        <p:nvPicPr>
          <p:cNvPr id="9" name="Picture 8">
            <a:extLst>
              <a:ext uri="{FF2B5EF4-FFF2-40B4-BE49-F238E27FC236}">
                <a16:creationId xmlns:a16="http://schemas.microsoft.com/office/drawing/2014/main" id="{3F8617C5-C207-4C9E-999F-092F79C8C0F9}"/>
              </a:ext>
            </a:extLst>
          </p:cNvPr>
          <p:cNvPicPr>
            <a:picLocks noChangeAspect="1"/>
          </p:cNvPicPr>
          <p:nvPr/>
        </p:nvPicPr>
        <p:blipFill>
          <a:blip r:embed="rId2"/>
          <a:stretch>
            <a:fillRect/>
          </a:stretch>
        </p:blipFill>
        <p:spPr>
          <a:xfrm>
            <a:off x="220723" y="285395"/>
            <a:ext cx="803284" cy="574862"/>
          </a:xfrm>
          <a:prstGeom prst="rect">
            <a:avLst/>
          </a:prstGeom>
        </p:spPr>
      </p:pic>
      <p:pic>
        <p:nvPicPr>
          <p:cNvPr id="3" name="Picture 2">
            <a:extLst>
              <a:ext uri="{FF2B5EF4-FFF2-40B4-BE49-F238E27FC236}">
                <a16:creationId xmlns:a16="http://schemas.microsoft.com/office/drawing/2014/main" id="{A76489ED-7E4F-4F27-03F8-DB4A4CDB58CF}"/>
              </a:ext>
            </a:extLst>
          </p:cNvPr>
          <p:cNvPicPr>
            <a:picLocks noChangeAspect="1"/>
          </p:cNvPicPr>
          <p:nvPr/>
        </p:nvPicPr>
        <p:blipFill>
          <a:blip r:embed="rId3"/>
          <a:stretch>
            <a:fillRect/>
          </a:stretch>
        </p:blipFill>
        <p:spPr>
          <a:xfrm>
            <a:off x="2049241" y="1051394"/>
            <a:ext cx="7113606" cy="5791839"/>
          </a:xfrm>
          <a:prstGeom prst="rect">
            <a:avLst/>
          </a:prstGeom>
        </p:spPr>
      </p:pic>
    </p:spTree>
    <p:extLst>
      <p:ext uri="{BB962C8B-B14F-4D97-AF65-F5344CB8AC3E}">
        <p14:creationId xmlns:p14="http://schemas.microsoft.com/office/powerpoint/2010/main" val="10382227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83E9E4A-6D49-4E0F-BA44-9F41DBAC60F0}"/>
              </a:ext>
            </a:extLst>
          </p:cNvPr>
          <p:cNvCxnSpPr/>
          <p:nvPr/>
        </p:nvCxnSpPr>
        <p:spPr>
          <a:xfrm flipV="1">
            <a:off x="0" y="920551"/>
            <a:ext cx="12192000" cy="57481"/>
          </a:xfrm>
          <a:prstGeom prst="line">
            <a:avLst/>
          </a:prstGeom>
        </p:spPr>
        <p:style>
          <a:lnRef idx="1">
            <a:schemeClr val="accent2"/>
          </a:lnRef>
          <a:fillRef idx="0">
            <a:schemeClr val="accent2"/>
          </a:fillRef>
          <a:effectRef idx="0">
            <a:schemeClr val="accent2"/>
          </a:effectRef>
          <a:fontRef idx="minor">
            <a:schemeClr val="tx1"/>
          </a:fontRef>
        </p:style>
      </p:cxnSp>
      <p:sp>
        <p:nvSpPr>
          <p:cNvPr id="15" name="Slide Number Placeholder 14">
            <a:extLst>
              <a:ext uri="{FF2B5EF4-FFF2-40B4-BE49-F238E27FC236}">
                <a16:creationId xmlns:a16="http://schemas.microsoft.com/office/drawing/2014/main" id="{9DF30575-866B-4C7D-B563-035274EA86A2}"/>
              </a:ext>
            </a:extLst>
          </p:cNvPr>
          <p:cNvSpPr>
            <a:spLocks noGrp="1"/>
          </p:cNvSpPr>
          <p:nvPr>
            <p:ph type="sldNum" sz="quarter" idx="12"/>
          </p:nvPr>
        </p:nvSpPr>
        <p:spPr>
          <a:xfrm>
            <a:off x="9346759" y="6435863"/>
            <a:ext cx="2743200" cy="365125"/>
          </a:xfrm>
        </p:spPr>
        <p:txBody>
          <a:bodyPr/>
          <a:lstStyle/>
          <a:p>
            <a:fld id="{B8B4B32D-8265-4603-8ADC-BF3B122C8C24}" type="slidenum">
              <a:rPr lang="en-GB" smtClean="0"/>
              <a:t>24</a:t>
            </a:fld>
            <a:endParaRPr lang="en-GB" dirty="0"/>
          </a:p>
        </p:txBody>
      </p:sp>
      <p:sp>
        <p:nvSpPr>
          <p:cNvPr id="2" name="Rectangle 1">
            <a:extLst>
              <a:ext uri="{FF2B5EF4-FFF2-40B4-BE49-F238E27FC236}">
                <a16:creationId xmlns:a16="http://schemas.microsoft.com/office/drawing/2014/main" id="{4CC6B38D-6F76-4366-AE33-42AAE2A7733B}"/>
              </a:ext>
            </a:extLst>
          </p:cNvPr>
          <p:cNvSpPr/>
          <p:nvPr/>
        </p:nvSpPr>
        <p:spPr>
          <a:xfrm>
            <a:off x="1259085" y="285395"/>
            <a:ext cx="9025932" cy="523220"/>
          </a:xfrm>
          <a:prstGeom prst="rect">
            <a:avLst/>
          </a:prstGeom>
        </p:spPr>
        <p:txBody>
          <a:bodyPr wrap="none">
            <a:spAutoFit/>
          </a:bodyPr>
          <a:lstStyle/>
          <a:p>
            <a:r>
              <a:rPr lang="ro-RO" sz="2800" b="1" dirty="0">
                <a:latin typeface="Cambria Math" panose="02040503050406030204" pitchFamily="18" charset="0"/>
                <a:ea typeface="Cambria Math" panose="02040503050406030204" pitchFamily="18" charset="0"/>
              </a:rPr>
              <a:t>Radon</a:t>
            </a:r>
            <a:r>
              <a:rPr lang="en-US" sz="2800" b="1" dirty="0" err="1">
                <a:latin typeface="Cambria Math" panose="02040503050406030204" pitchFamily="18" charset="0"/>
                <a:ea typeface="Cambria Math" panose="02040503050406030204" pitchFamily="18" charset="0"/>
              </a:rPr>
              <a:t>ul</a:t>
            </a:r>
            <a:r>
              <a:rPr lang="en-US" sz="2800" b="1" dirty="0">
                <a:latin typeface="Cambria Math" panose="02040503050406030204" pitchFamily="18" charset="0"/>
                <a:ea typeface="Cambria Math" panose="02040503050406030204" pitchFamily="18" charset="0"/>
              </a:rPr>
              <a:t> </a:t>
            </a:r>
            <a:r>
              <a:rPr lang="ro-RO" sz="2800" b="1" dirty="0">
                <a:latin typeface="Cambria Math" panose="02040503050406030204" pitchFamily="18" charset="0"/>
                <a:ea typeface="Cambria Math" panose="02040503050406030204" pitchFamily="18" charset="0"/>
              </a:rPr>
              <a:t>în grădinițe și școli</a:t>
            </a:r>
            <a:r>
              <a:rPr lang="en-US" sz="2800" b="1" dirty="0">
                <a:latin typeface="Cambria Math" panose="02040503050406030204" pitchFamily="18" charset="0"/>
                <a:ea typeface="Cambria Math" panose="02040503050406030204" pitchFamily="18" charset="0"/>
              </a:rPr>
              <a:t> - </a:t>
            </a:r>
            <a:r>
              <a:rPr lang="en-US" sz="2800" b="1" dirty="0">
                <a:solidFill>
                  <a:schemeClr val="tx1"/>
                </a:solidFill>
                <a:latin typeface="Cambria Math" panose="02040503050406030204" pitchFamily="18" charset="0"/>
                <a:ea typeface="Cambria Math" panose="02040503050406030204" pitchFamily="18" charset="0"/>
              </a:rPr>
              <a:t>d</a:t>
            </a:r>
            <a:r>
              <a:rPr lang="ro-RO" sz="2800" b="1" dirty="0" err="1">
                <a:solidFill>
                  <a:schemeClr val="tx1"/>
                </a:solidFill>
                <a:latin typeface="Cambria Math" panose="02040503050406030204" pitchFamily="18" charset="0"/>
                <a:ea typeface="Cambria Math" panose="02040503050406030204" pitchFamily="18" charset="0"/>
              </a:rPr>
              <a:t>espre</a:t>
            </a:r>
            <a:r>
              <a:rPr lang="ro-RO" sz="2800" b="1" dirty="0">
                <a:solidFill>
                  <a:schemeClr val="tx1"/>
                </a:solidFill>
                <a:latin typeface="Cambria Math" panose="02040503050406030204" pitchFamily="18" charset="0"/>
                <a:ea typeface="Cambria Math" panose="02040503050406030204" pitchFamily="18" charset="0"/>
              </a:rPr>
              <a:t> radon, în mass-media</a:t>
            </a:r>
            <a:endParaRPr lang="en-GB" sz="2800" b="1" dirty="0">
              <a:latin typeface="Cambria Math" panose="02040503050406030204" pitchFamily="18" charset="0"/>
              <a:ea typeface="Cambria Math" panose="02040503050406030204" pitchFamily="18" charset="0"/>
            </a:endParaRPr>
          </a:p>
        </p:txBody>
      </p:sp>
      <p:pic>
        <p:nvPicPr>
          <p:cNvPr id="9" name="Picture 8">
            <a:extLst>
              <a:ext uri="{FF2B5EF4-FFF2-40B4-BE49-F238E27FC236}">
                <a16:creationId xmlns:a16="http://schemas.microsoft.com/office/drawing/2014/main" id="{3F8617C5-C207-4C9E-999F-092F79C8C0F9}"/>
              </a:ext>
            </a:extLst>
          </p:cNvPr>
          <p:cNvPicPr>
            <a:picLocks noChangeAspect="1"/>
          </p:cNvPicPr>
          <p:nvPr/>
        </p:nvPicPr>
        <p:blipFill>
          <a:blip r:embed="rId2"/>
          <a:stretch>
            <a:fillRect/>
          </a:stretch>
        </p:blipFill>
        <p:spPr>
          <a:xfrm>
            <a:off x="220723" y="285395"/>
            <a:ext cx="803284" cy="574862"/>
          </a:xfrm>
          <a:prstGeom prst="rect">
            <a:avLst/>
          </a:prstGeom>
        </p:spPr>
      </p:pic>
      <p:sp>
        <p:nvSpPr>
          <p:cNvPr id="6" name="Slide Number Placeholder 14">
            <a:extLst>
              <a:ext uri="{FF2B5EF4-FFF2-40B4-BE49-F238E27FC236}">
                <a16:creationId xmlns:a16="http://schemas.microsoft.com/office/drawing/2014/main" id="{88E7A68C-3B36-36A9-7E07-B38A163D2058}"/>
              </a:ext>
            </a:extLst>
          </p:cNvPr>
          <p:cNvSpPr txBox="1">
            <a:spLocks/>
          </p:cNvSpPr>
          <p:nvPr/>
        </p:nvSpPr>
        <p:spPr>
          <a:xfrm>
            <a:off x="8871010" y="638209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B4B32D-8265-4603-8ADC-BF3B122C8C24}" type="slidenum">
              <a:rPr lang="en-GB" smtClean="0">
                <a:solidFill>
                  <a:prstClr val="black">
                    <a:tint val="75000"/>
                  </a:prstClr>
                </a:solidFill>
                <a:latin typeface="Calibri" panose="020F0502020204030204"/>
              </a:rPr>
              <a:pPr/>
              <a:t>24</a:t>
            </a:fld>
            <a:endParaRPr lang="en-GB" dirty="0">
              <a:solidFill>
                <a:prstClr val="black">
                  <a:tint val="75000"/>
                </a:prstClr>
              </a:solidFill>
              <a:latin typeface="Calibri" panose="020F0502020204030204"/>
            </a:endParaRPr>
          </a:p>
        </p:txBody>
      </p:sp>
      <p:pic>
        <p:nvPicPr>
          <p:cNvPr id="14" name="Picture 13">
            <a:extLst>
              <a:ext uri="{FF2B5EF4-FFF2-40B4-BE49-F238E27FC236}">
                <a16:creationId xmlns:a16="http://schemas.microsoft.com/office/drawing/2014/main" id="{AB3A30A6-34B6-802C-2E3A-EA674115BA46}"/>
              </a:ext>
            </a:extLst>
          </p:cNvPr>
          <p:cNvPicPr>
            <a:picLocks noChangeAspect="1"/>
          </p:cNvPicPr>
          <p:nvPr/>
        </p:nvPicPr>
        <p:blipFill>
          <a:blip r:embed="rId3"/>
          <a:srcRect l="2393" r="2892"/>
          <a:stretch/>
        </p:blipFill>
        <p:spPr>
          <a:xfrm>
            <a:off x="23002" y="1128207"/>
            <a:ext cx="6072998" cy="5272671"/>
          </a:xfrm>
          <a:prstGeom prst="rect">
            <a:avLst/>
          </a:prstGeom>
        </p:spPr>
      </p:pic>
      <p:pic>
        <p:nvPicPr>
          <p:cNvPr id="4" name="Picture 3">
            <a:extLst>
              <a:ext uri="{FF2B5EF4-FFF2-40B4-BE49-F238E27FC236}">
                <a16:creationId xmlns:a16="http://schemas.microsoft.com/office/drawing/2014/main" id="{75D7F6BF-FA5D-47E0-EF1E-CE7D43F7E4B4}"/>
              </a:ext>
            </a:extLst>
          </p:cNvPr>
          <p:cNvPicPr>
            <a:picLocks noChangeAspect="1"/>
          </p:cNvPicPr>
          <p:nvPr/>
        </p:nvPicPr>
        <p:blipFill>
          <a:blip r:embed="rId4"/>
          <a:stretch>
            <a:fillRect/>
          </a:stretch>
        </p:blipFill>
        <p:spPr>
          <a:xfrm>
            <a:off x="6062844" y="1304431"/>
            <a:ext cx="6309837" cy="4927030"/>
          </a:xfrm>
          <a:prstGeom prst="rect">
            <a:avLst/>
          </a:prstGeom>
        </p:spPr>
      </p:pic>
      <p:sp>
        <p:nvSpPr>
          <p:cNvPr id="17" name="TextBox 16">
            <a:extLst>
              <a:ext uri="{FF2B5EF4-FFF2-40B4-BE49-F238E27FC236}">
                <a16:creationId xmlns:a16="http://schemas.microsoft.com/office/drawing/2014/main" id="{562A0BB3-898D-F917-E32E-2DA614DF1D0C}"/>
              </a:ext>
            </a:extLst>
          </p:cNvPr>
          <p:cNvSpPr txBox="1"/>
          <p:nvPr/>
        </p:nvSpPr>
        <p:spPr>
          <a:xfrm>
            <a:off x="6524549" y="6400878"/>
            <a:ext cx="5406736" cy="400110"/>
          </a:xfrm>
          <a:prstGeom prst="rect">
            <a:avLst/>
          </a:prstGeom>
          <a:noFill/>
        </p:spPr>
        <p:txBody>
          <a:bodyPr wrap="square">
            <a:spAutoFit/>
          </a:bodyPr>
          <a:lstStyle/>
          <a:p>
            <a:r>
              <a:rPr lang="en-US" sz="1000" i="1" dirty="0" err="1"/>
              <a:t>Sursa</a:t>
            </a:r>
            <a:r>
              <a:rPr lang="en-US" sz="1000" i="1" dirty="0"/>
              <a:t>: </a:t>
            </a:r>
            <a:r>
              <a:rPr lang="ro-RO" sz="1000" i="1" dirty="0"/>
              <a:t>https://stirileprotv.ro/stiri/actualitate/gaz-radioactiv-extrem-de-periculos-in-scolile-si-gradinitele-din-romania-boala-grava-pe-care-o-genereaza-ucigasul-tacut.html</a:t>
            </a:r>
          </a:p>
        </p:txBody>
      </p:sp>
      <p:sp>
        <p:nvSpPr>
          <p:cNvPr id="19" name="TextBox 18">
            <a:extLst>
              <a:ext uri="{FF2B5EF4-FFF2-40B4-BE49-F238E27FC236}">
                <a16:creationId xmlns:a16="http://schemas.microsoft.com/office/drawing/2014/main" id="{982B22E7-53BF-6919-BC49-09756603D25C}"/>
              </a:ext>
            </a:extLst>
          </p:cNvPr>
          <p:cNvSpPr txBox="1"/>
          <p:nvPr/>
        </p:nvSpPr>
        <p:spPr>
          <a:xfrm>
            <a:off x="23002" y="6435863"/>
            <a:ext cx="5908021" cy="400110"/>
          </a:xfrm>
          <a:prstGeom prst="rect">
            <a:avLst/>
          </a:prstGeom>
          <a:noFill/>
        </p:spPr>
        <p:txBody>
          <a:bodyPr wrap="square">
            <a:spAutoFit/>
          </a:bodyPr>
          <a:lstStyle/>
          <a:p>
            <a:r>
              <a:rPr lang="en-US" sz="1000" i="1" dirty="0" err="1"/>
              <a:t>Sursa</a:t>
            </a:r>
            <a:r>
              <a:rPr lang="en-US" sz="1000" i="1" dirty="0"/>
              <a:t>: </a:t>
            </a:r>
            <a:r>
              <a:rPr lang="ro-RO" sz="1000" i="1" dirty="0"/>
              <a:t>https://www.digi24.ro/stiri/actualitate/gaz-periculos-depistat-in-scoli-si-gradinite-din-16-judete-e-considerat-unul-dintre-factorii-de-risc-pentru-cancerul-pulmonar-2769443</a:t>
            </a:r>
          </a:p>
        </p:txBody>
      </p:sp>
    </p:spTree>
    <p:extLst>
      <p:ext uri="{BB962C8B-B14F-4D97-AF65-F5344CB8AC3E}">
        <p14:creationId xmlns:p14="http://schemas.microsoft.com/office/powerpoint/2010/main" val="174218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83E9E4A-6D49-4E0F-BA44-9F41DBAC60F0}"/>
              </a:ext>
            </a:extLst>
          </p:cNvPr>
          <p:cNvCxnSpPr/>
          <p:nvPr/>
        </p:nvCxnSpPr>
        <p:spPr>
          <a:xfrm flipV="1">
            <a:off x="0" y="920551"/>
            <a:ext cx="12192000" cy="57481"/>
          </a:xfrm>
          <a:prstGeom prst="line">
            <a:avLst/>
          </a:prstGeom>
        </p:spPr>
        <p:style>
          <a:lnRef idx="1">
            <a:schemeClr val="accent2"/>
          </a:lnRef>
          <a:fillRef idx="0">
            <a:schemeClr val="accent2"/>
          </a:fillRef>
          <a:effectRef idx="0">
            <a:schemeClr val="accent2"/>
          </a:effectRef>
          <a:fontRef idx="minor">
            <a:schemeClr val="tx1"/>
          </a:fontRef>
        </p:style>
      </p:cxnSp>
      <p:sp>
        <p:nvSpPr>
          <p:cNvPr id="15" name="Slide Number Placeholder 14">
            <a:extLst>
              <a:ext uri="{FF2B5EF4-FFF2-40B4-BE49-F238E27FC236}">
                <a16:creationId xmlns:a16="http://schemas.microsoft.com/office/drawing/2014/main" id="{9DF30575-866B-4C7D-B563-035274EA86A2}"/>
              </a:ext>
            </a:extLst>
          </p:cNvPr>
          <p:cNvSpPr>
            <a:spLocks noGrp="1"/>
          </p:cNvSpPr>
          <p:nvPr>
            <p:ph type="sldNum" sz="quarter" idx="12"/>
          </p:nvPr>
        </p:nvSpPr>
        <p:spPr>
          <a:xfrm>
            <a:off x="9346759" y="6435863"/>
            <a:ext cx="2743200" cy="365125"/>
          </a:xfrm>
        </p:spPr>
        <p:txBody>
          <a:bodyPr/>
          <a:lstStyle/>
          <a:p>
            <a:fld id="{B8B4B32D-8265-4603-8ADC-BF3B122C8C24}" type="slidenum">
              <a:rPr lang="en-GB" smtClean="0"/>
              <a:t>25</a:t>
            </a:fld>
            <a:endParaRPr lang="en-GB" dirty="0"/>
          </a:p>
        </p:txBody>
      </p:sp>
      <p:pic>
        <p:nvPicPr>
          <p:cNvPr id="9" name="Picture 8">
            <a:extLst>
              <a:ext uri="{FF2B5EF4-FFF2-40B4-BE49-F238E27FC236}">
                <a16:creationId xmlns:a16="http://schemas.microsoft.com/office/drawing/2014/main" id="{3F8617C5-C207-4C9E-999F-092F79C8C0F9}"/>
              </a:ext>
            </a:extLst>
          </p:cNvPr>
          <p:cNvPicPr>
            <a:picLocks noChangeAspect="1"/>
          </p:cNvPicPr>
          <p:nvPr/>
        </p:nvPicPr>
        <p:blipFill>
          <a:blip r:embed="rId2"/>
          <a:stretch>
            <a:fillRect/>
          </a:stretch>
        </p:blipFill>
        <p:spPr>
          <a:xfrm>
            <a:off x="110362" y="282825"/>
            <a:ext cx="803284" cy="574862"/>
          </a:xfrm>
          <a:prstGeom prst="rect">
            <a:avLst/>
          </a:prstGeom>
        </p:spPr>
      </p:pic>
      <p:sp>
        <p:nvSpPr>
          <p:cNvPr id="6" name="Slide Number Placeholder 14">
            <a:extLst>
              <a:ext uri="{FF2B5EF4-FFF2-40B4-BE49-F238E27FC236}">
                <a16:creationId xmlns:a16="http://schemas.microsoft.com/office/drawing/2014/main" id="{88E7A68C-3B36-36A9-7E07-B38A163D2058}"/>
              </a:ext>
            </a:extLst>
          </p:cNvPr>
          <p:cNvSpPr txBox="1">
            <a:spLocks/>
          </p:cNvSpPr>
          <p:nvPr/>
        </p:nvSpPr>
        <p:spPr>
          <a:xfrm>
            <a:off x="8871010" y="638209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B4B32D-8265-4603-8ADC-BF3B122C8C24}" type="slidenum">
              <a:rPr lang="en-GB" smtClean="0">
                <a:solidFill>
                  <a:prstClr val="black">
                    <a:tint val="75000"/>
                  </a:prstClr>
                </a:solidFill>
                <a:latin typeface="Calibri" panose="020F0502020204030204"/>
              </a:rPr>
              <a:pPr/>
              <a:t>25</a:t>
            </a:fld>
            <a:endParaRPr lang="en-GB" dirty="0">
              <a:solidFill>
                <a:prstClr val="black">
                  <a:tint val="75000"/>
                </a:prstClr>
              </a:solidFill>
              <a:latin typeface="Calibri" panose="020F0502020204030204"/>
            </a:endParaRPr>
          </a:p>
        </p:txBody>
      </p:sp>
      <p:sp>
        <p:nvSpPr>
          <p:cNvPr id="3" name="Title 1">
            <a:extLst>
              <a:ext uri="{FF2B5EF4-FFF2-40B4-BE49-F238E27FC236}">
                <a16:creationId xmlns:a16="http://schemas.microsoft.com/office/drawing/2014/main" id="{B141EFC5-0E50-26F4-8D1C-77E2F0981954}"/>
              </a:ext>
            </a:extLst>
          </p:cNvPr>
          <p:cNvSpPr txBox="1">
            <a:spLocks/>
          </p:cNvSpPr>
          <p:nvPr/>
        </p:nvSpPr>
        <p:spPr>
          <a:xfrm>
            <a:off x="913646" y="0"/>
            <a:ext cx="11167992" cy="10628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1">
                    <a:lumMod val="75000"/>
                  </a:schemeClr>
                </a:solidFill>
                <a:latin typeface="+mn-lt"/>
                <a:ea typeface="+mj-ea"/>
                <a:cs typeface="+mj-cs"/>
              </a:defRPr>
            </a:lvl1pPr>
          </a:lstStyle>
          <a:p>
            <a:pPr>
              <a:lnSpc>
                <a:spcPct val="100000"/>
              </a:lnSpc>
              <a:tabLst>
                <a:tab pos="3141663" algn="l"/>
              </a:tabLst>
            </a:pPr>
            <a:r>
              <a:rPr lang="ro-RO" sz="2400" dirty="0">
                <a:solidFill>
                  <a:schemeClr val="tx1"/>
                </a:solidFill>
                <a:latin typeface="Cambria Math" panose="02040503050406030204" pitchFamily="18" charset="0"/>
                <a:ea typeface="Cambria Math" panose="02040503050406030204" pitchFamily="18" charset="0"/>
              </a:rPr>
              <a:t>Un titlu foarte urât: Cum este ”otrăvit” cu un gaz cancerigen aerul din școlile din România</a:t>
            </a:r>
            <a:endParaRPr lang="en-US" sz="2400" dirty="0">
              <a:solidFill>
                <a:schemeClr val="tx1"/>
              </a:solidFill>
              <a:latin typeface="Cambria Math" panose="02040503050406030204" pitchFamily="18" charset="0"/>
              <a:ea typeface="Cambria Math" panose="02040503050406030204" pitchFamily="18" charset="0"/>
            </a:endParaRPr>
          </a:p>
        </p:txBody>
      </p:sp>
      <p:pic>
        <p:nvPicPr>
          <p:cNvPr id="5" name="Picture 4">
            <a:extLst>
              <a:ext uri="{FF2B5EF4-FFF2-40B4-BE49-F238E27FC236}">
                <a16:creationId xmlns:a16="http://schemas.microsoft.com/office/drawing/2014/main" id="{E6709C20-4D3D-FBD1-2C30-A62E0619BFEB}"/>
              </a:ext>
            </a:extLst>
          </p:cNvPr>
          <p:cNvPicPr>
            <a:picLocks noChangeAspect="1"/>
          </p:cNvPicPr>
          <p:nvPr/>
        </p:nvPicPr>
        <p:blipFill>
          <a:blip r:embed="rId3"/>
          <a:srcRect l="3009" r="7937"/>
          <a:stretch/>
        </p:blipFill>
        <p:spPr>
          <a:xfrm>
            <a:off x="6373309" y="1854511"/>
            <a:ext cx="5818691" cy="5003489"/>
          </a:xfrm>
          <a:prstGeom prst="rect">
            <a:avLst/>
          </a:prstGeom>
        </p:spPr>
      </p:pic>
      <p:pic>
        <p:nvPicPr>
          <p:cNvPr id="4" name="Picture 3">
            <a:extLst>
              <a:ext uri="{FF2B5EF4-FFF2-40B4-BE49-F238E27FC236}">
                <a16:creationId xmlns:a16="http://schemas.microsoft.com/office/drawing/2014/main" id="{894E5CA7-B593-5864-4FBA-46D5EA1BFBC8}"/>
              </a:ext>
            </a:extLst>
          </p:cNvPr>
          <p:cNvPicPr>
            <a:picLocks noChangeAspect="1"/>
          </p:cNvPicPr>
          <p:nvPr/>
        </p:nvPicPr>
        <p:blipFill>
          <a:blip r:embed="rId4"/>
          <a:stretch>
            <a:fillRect/>
          </a:stretch>
        </p:blipFill>
        <p:spPr>
          <a:xfrm>
            <a:off x="0" y="1854511"/>
            <a:ext cx="6415835" cy="3615133"/>
          </a:xfrm>
          <a:prstGeom prst="rect">
            <a:avLst/>
          </a:prstGeom>
          <a:ln>
            <a:solidFill>
              <a:schemeClr val="accent1"/>
            </a:solidFill>
          </a:ln>
        </p:spPr>
      </p:pic>
      <p:sp>
        <p:nvSpPr>
          <p:cNvPr id="10" name="TextBox 9">
            <a:extLst>
              <a:ext uri="{FF2B5EF4-FFF2-40B4-BE49-F238E27FC236}">
                <a16:creationId xmlns:a16="http://schemas.microsoft.com/office/drawing/2014/main" id="{AA171235-D853-5F6F-D8D4-8FC0AE836DAE}"/>
              </a:ext>
            </a:extLst>
          </p:cNvPr>
          <p:cNvSpPr txBox="1"/>
          <p:nvPr/>
        </p:nvSpPr>
        <p:spPr>
          <a:xfrm>
            <a:off x="6437413" y="1435241"/>
            <a:ext cx="5818691" cy="246221"/>
          </a:xfrm>
          <a:prstGeom prst="rect">
            <a:avLst/>
          </a:prstGeom>
          <a:noFill/>
        </p:spPr>
        <p:txBody>
          <a:bodyPr wrap="square">
            <a:spAutoFit/>
          </a:bodyPr>
          <a:lstStyle/>
          <a:p>
            <a:r>
              <a:rPr lang="en-US" sz="1000" i="1" dirty="0" err="1"/>
              <a:t>Sursa</a:t>
            </a:r>
            <a:r>
              <a:rPr lang="en-US" sz="1000" i="1" dirty="0"/>
              <a:t>: </a:t>
            </a:r>
            <a:r>
              <a:rPr lang="ro-RO" sz="1000" i="1" dirty="0"/>
              <a:t>https://www.antena3.ro/actualitate/educatie/gaz-radioactiv-scoli-gradinite-risc-cancer-707601.html</a:t>
            </a:r>
          </a:p>
        </p:txBody>
      </p:sp>
      <p:sp>
        <p:nvSpPr>
          <p:cNvPr id="12" name="TextBox 11">
            <a:extLst>
              <a:ext uri="{FF2B5EF4-FFF2-40B4-BE49-F238E27FC236}">
                <a16:creationId xmlns:a16="http://schemas.microsoft.com/office/drawing/2014/main" id="{D4E76E40-8E3B-956D-90BA-CAA5FD56BC04}"/>
              </a:ext>
            </a:extLst>
          </p:cNvPr>
          <p:cNvSpPr txBox="1"/>
          <p:nvPr/>
        </p:nvSpPr>
        <p:spPr>
          <a:xfrm>
            <a:off x="138764" y="5515735"/>
            <a:ext cx="6234545" cy="253916"/>
          </a:xfrm>
          <a:prstGeom prst="rect">
            <a:avLst/>
          </a:prstGeom>
          <a:noFill/>
        </p:spPr>
        <p:txBody>
          <a:bodyPr wrap="square">
            <a:spAutoFit/>
          </a:bodyPr>
          <a:lstStyle/>
          <a:p>
            <a:r>
              <a:rPr lang="en-US" sz="1000" i="1" dirty="0" err="1"/>
              <a:t>Sursa</a:t>
            </a:r>
            <a:r>
              <a:rPr lang="en-US" sz="1000" i="1" dirty="0"/>
              <a:t>: </a:t>
            </a:r>
            <a:r>
              <a:rPr lang="ro-RO" sz="1000" i="1" dirty="0"/>
              <a:t>https://adevarul.ro/stiri-locale/cluj-napoca/cum-este-otravit-cu-un-gaz-cancerigen-aerul-din-2106336.html</a:t>
            </a:r>
          </a:p>
        </p:txBody>
      </p:sp>
    </p:spTree>
    <p:extLst>
      <p:ext uri="{BB962C8B-B14F-4D97-AF65-F5344CB8AC3E}">
        <p14:creationId xmlns:p14="http://schemas.microsoft.com/office/powerpoint/2010/main" val="626831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83E9E4A-6D49-4E0F-BA44-9F41DBAC60F0}"/>
              </a:ext>
            </a:extLst>
          </p:cNvPr>
          <p:cNvCxnSpPr/>
          <p:nvPr/>
        </p:nvCxnSpPr>
        <p:spPr>
          <a:xfrm flipV="1">
            <a:off x="0" y="1058320"/>
            <a:ext cx="12192000" cy="57481"/>
          </a:xfrm>
          <a:prstGeom prst="line">
            <a:avLst/>
          </a:prstGeom>
        </p:spPr>
        <p:style>
          <a:lnRef idx="1">
            <a:schemeClr val="accent2"/>
          </a:lnRef>
          <a:fillRef idx="0">
            <a:schemeClr val="accent2"/>
          </a:fillRef>
          <a:effectRef idx="0">
            <a:schemeClr val="accent2"/>
          </a:effectRef>
          <a:fontRef idx="minor">
            <a:schemeClr val="tx1"/>
          </a:fontRef>
        </p:style>
      </p:cxnSp>
      <p:sp>
        <p:nvSpPr>
          <p:cNvPr id="15" name="Slide Number Placeholder 14">
            <a:extLst>
              <a:ext uri="{FF2B5EF4-FFF2-40B4-BE49-F238E27FC236}">
                <a16:creationId xmlns:a16="http://schemas.microsoft.com/office/drawing/2014/main" id="{9DF30575-866B-4C7D-B563-035274EA86A2}"/>
              </a:ext>
            </a:extLst>
          </p:cNvPr>
          <p:cNvSpPr>
            <a:spLocks noGrp="1"/>
          </p:cNvSpPr>
          <p:nvPr>
            <p:ph type="sldNum" sz="quarter" idx="12"/>
          </p:nvPr>
        </p:nvSpPr>
        <p:spPr/>
        <p:txBody>
          <a:bodyPr/>
          <a:lstStyle/>
          <a:p>
            <a:fld id="{B8B4B32D-8265-4603-8ADC-BF3B122C8C24}" type="slidenum">
              <a:rPr lang="en-GB" smtClean="0"/>
              <a:t>26</a:t>
            </a:fld>
            <a:endParaRPr lang="en-GB"/>
          </a:p>
        </p:txBody>
      </p:sp>
      <p:pic>
        <p:nvPicPr>
          <p:cNvPr id="13" name="Picture 12">
            <a:extLst>
              <a:ext uri="{FF2B5EF4-FFF2-40B4-BE49-F238E27FC236}">
                <a16:creationId xmlns:a16="http://schemas.microsoft.com/office/drawing/2014/main" id="{664616C0-222B-4215-8232-A5118884A5C5}"/>
              </a:ext>
            </a:extLst>
          </p:cNvPr>
          <p:cNvPicPr>
            <a:picLocks noChangeAspect="1"/>
          </p:cNvPicPr>
          <p:nvPr/>
        </p:nvPicPr>
        <p:blipFill>
          <a:blip r:embed="rId2"/>
          <a:stretch>
            <a:fillRect/>
          </a:stretch>
        </p:blipFill>
        <p:spPr>
          <a:xfrm>
            <a:off x="220723" y="285395"/>
            <a:ext cx="803284" cy="574862"/>
          </a:xfrm>
          <a:prstGeom prst="rect">
            <a:avLst/>
          </a:prstGeom>
        </p:spPr>
      </p:pic>
      <p:sp>
        <p:nvSpPr>
          <p:cNvPr id="6" name="Rectangle 5">
            <a:extLst>
              <a:ext uri="{FF2B5EF4-FFF2-40B4-BE49-F238E27FC236}">
                <a16:creationId xmlns:a16="http://schemas.microsoft.com/office/drawing/2014/main" id="{BBDDB119-205B-46EF-8C6C-247302A385C8}"/>
              </a:ext>
            </a:extLst>
          </p:cNvPr>
          <p:cNvSpPr/>
          <p:nvPr/>
        </p:nvSpPr>
        <p:spPr>
          <a:xfrm>
            <a:off x="1164937" y="341993"/>
            <a:ext cx="1662635" cy="523220"/>
          </a:xfrm>
          <a:prstGeom prst="rect">
            <a:avLst/>
          </a:prstGeom>
        </p:spPr>
        <p:txBody>
          <a:bodyPr wrap="none">
            <a:spAutoFit/>
          </a:bodyPr>
          <a:lstStyle/>
          <a:p>
            <a:r>
              <a:rPr lang="en-US" sz="2800" b="1" dirty="0" err="1">
                <a:latin typeface="Cambria Math" panose="02040503050406030204" pitchFamily="18" charset="0"/>
                <a:ea typeface="Cambria Math" panose="02040503050406030204" pitchFamily="18" charset="0"/>
              </a:rPr>
              <a:t>Concluzii</a:t>
            </a:r>
            <a:r>
              <a:rPr lang="ro-RO" sz="2800" b="1" dirty="0">
                <a:latin typeface="Cambria Math" panose="02040503050406030204" pitchFamily="18" charset="0"/>
                <a:ea typeface="Cambria Math" panose="02040503050406030204" pitchFamily="18" charset="0"/>
              </a:rPr>
              <a:t>:</a:t>
            </a:r>
            <a:endParaRPr lang="en-GB" sz="2800" dirty="0">
              <a:latin typeface="Cambria Math" panose="02040503050406030204" pitchFamily="18" charset="0"/>
              <a:ea typeface="Cambria Math" panose="02040503050406030204" pitchFamily="18" charset="0"/>
            </a:endParaRPr>
          </a:p>
        </p:txBody>
      </p:sp>
      <p:pic>
        <p:nvPicPr>
          <p:cNvPr id="3" name="Picture 2">
            <a:extLst>
              <a:ext uri="{FF2B5EF4-FFF2-40B4-BE49-F238E27FC236}">
                <a16:creationId xmlns:a16="http://schemas.microsoft.com/office/drawing/2014/main" id="{4BCA40D9-0430-5553-C916-604A5E67B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2121" y="3143717"/>
            <a:ext cx="7058660" cy="3783442"/>
          </a:xfrm>
          <a:prstGeom prst="rect">
            <a:avLst/>
          </a:prstGeom>
        </p:spPr>
      </p:pic>
      <p:pic>
        <p:nvPicPr>
          <p:cNvPr id="5" name="Picture 4">
            <a:extLst>
              <a:ext uri="{FF2B5EF4-FFF2-40B4-BE49-F238E27FC236}">
                <a16:creationId xmlns:a16="http://schemas.microsoft.com/office/drawing/2014/main" id="{F1EBA6A4-D847-62BC-9B66-F4B4DB9690B7}"/>
              </a:ext>
            </a:extLst>
          </p:cNvPr>
          <p:cNvPicPr>
            <a:picLocks noChangeAspect="1"/>
          </p:cNvPicPr>
          <p:nvPr/>
        </p:nvPicPr>
        <p:blipFill>
          <a:blip r:embed="rId4"/>
          <a:stretch>
            <a:fillRect/>
          </a:stretch>
        </p:blipFill>
        <p:spPr>
          <a:xfrm>
            <a:off x="1024007" y="6528395"/>
            <a:ext cx="9720515" cy="80335"/>
          </a:xfrm>
          <a:prstGeom prst="rect">
            <a:avLst/>
          </a:prstGeom>
        </p:spPr>
      </p:pic>
      <p:pic>
        <p:nvPicPr>
          <p:cNvPr id="11" name="Picture 10">
            <a:extLst>
              <a:ext uri="{FF2B5EF4-FFF2-40B4-BE49-F238E27FC236}">
                <a16:creationId xmlns:a16="http://schemas.microsoft.com/office/drawing/2014/main" id="{4216834D-6368-5773-E497-2AF2519B187D}"/>
              </a:ext>
            </a:extLst>
          </p:cNvPr>
          <p:cNvPicPr>
            <a:picLocks noChangeAspect="1"/>
          </p:cNvPicPr>
          <p:nvPr/>
        </p:nvPicPr>
        <p:blipFill>
          <a:blip r:embed="rId5"/>
          <a:stretch>
            <a:fillRect/>
          </a:stretch>
        </p:blipFill>
        <p:spPr>
          <a:xfrm>
            <a:off x="11148984" y="6348385"/>
            <a:ext cx="409632" cy="381053"/>
          </a:xfrm>
          <a:prstGeom prst="rect">
            <a:avLst/>
          </a:prstGeom>
        </p:spPr>
      </p:pic>
      <p:sp>
        <p:nvSpPr>
          <p:cNvPr id="12" name="Rectangle 5">
            <a:extLst>
              <a:ext uri="{FF2B5EF4-FFF2-40B4-BE49-F238E27FC236}">
                <a16:creationId xmlns:a16="http://schemas.microsoft.com/office/drawing/2014/main" id="{8ACA552C-5AC2-DA9F-BABC-F318793F4D6F}"/>
              </a:ext>
            </a:extLst>
          </p:cNvPr>
          <p:cNvSpPr>
            <a:spLocks noChangeArrowheads="1"/>
          </p:cNvSpPr>
          <p:nvPr/>
        </p:nvSpPr>
        <p:spPr bwMode="auto">
          <a:xfrm>
            <a:off x="727105" y="1087061"/>
            <a:ext cx="10314318"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lgn="just" eaLnBrk="0" fontAlgn="base" hangingPunct="0">
              <a:spcBef>
                <a:spcPct val="0"/>
              </a:spcBef>
              <a:spcAft>
                <a:spcPct val="0"/>
              </a:spcAft>
              <a:buFont typeface="Wingdings" panose="05000000000000000000" pitchFamily="2" charset="2"/>
              <a:buChar char="v"/>
            </a:pPr>
            <a:r>
              <a:rPr kumimoji="0" lang="en-US" altLang="en-US" sz="1800" b="1" i="0" u="none" strike="noStrike" cap="none" normalizeH="0" baseline="0" dirty="0" err="1">
                <a:ln>
                  <a:noFill/>
                </a:ln>
                <a:solidFill>
                  <a:srgbClr val="FF0000"/>
                </a:solidFill>
                <a:effectLst/>
                <a:latin typeface="Cambria Math" panose="02040503050406030204" pitchFamily="18" charset="0"/>
                <a:ea typeface="Cambria Math" panose="02040503050406030204" pitchFamily="18" charset="0"/>
              </a:rPr>
              <a:t>Radonul</a:t>
            </a:r>
            <a:r>
              <a:rPr kumimoji="0" lang="en-US" altLang="en-US" sz="1800" b="0" i="0" u="none" strike="noStrike" cap="none" normalizeH="0" baseline="0" dirty="0">
                <a:ln>
                  <a:noFill/>
                </a:ln>
                <a:solidFill>
                  <a:srgbClr val="FF0000"/>
                </a:solidFill>
                <a:effectLst/>
                <a:latin typeface="Cambria Math" panose="02040503050406030204" pitchFamily="18" charset="0"/>
                <a:ea typeface="Cambria Math" panose="02040503050406030204" pitchFamily="18" charset="0"/>
              </a:rPr>
              <a:t> </a:t>
            </a:r>
            <a:r>
              <a:rPr kumimoji="0" lang="en-US" altLang="en-US" sz="1800" b="0" i="0" u="none" strike="noStrike" cap="none" normalizeH="0" baseline="0" dirty="0" err="1">
                <a:ln>
                  <a:noFill/>
                </a:ln>
                <a:solidFill>
                  <a:srgbClr val="FF0000"/>
                </a:solidFill>
                <a:effectLst/>
                <a:latin typeface="Cambria Math" panose="02040503050406030204" pitchFamily="18" charset="0"/>
                <a:ea typeface="Cambria Math" panose="02040503050406030204" pitchFamily="18" charset="0"/>
              </a:rPr>
              <a:t>este</a:t>
            </a:r>
            <a:r>
              <a:rPr kumimoji="0" lang="en-US" altLang="en-US" sz="1800" b="0" i="0" u="none" strike="noStrike" cap="none" normalizeH="0" baseline="0" dirty="0">
                <a:ln>
                  <a:noFill/>
                </a:ln>
                <a:solidFill>
                  <a:srgbClr val="FF0000"/>
                </a:solidFill>
                <a:effectLst/>
                <a:latin typeface="Cambria Math" panose="02040503050406030204" pitchFamily="18" charset="0"/>
                <a:ea typeface="Cambria Math" panose="02040503050406030204" pitchFamily="18" charset="0"/>
              </a:rPr>
              <a:t> a </a:t>
            </a:r>
            <a:r>
              <a:rPr kumimoji="0" lang="en-US" altLang="en-US" sz="1800" b="0" i="0" u="none" strike="noStrike" cap="none" normalizeH="0" baseline="0" dirty="0" err="1">
                <a:ln>
                  <a:noFill/>
                </a:ln>
                <a:solidFill>
                  <a:srgbClr val="FF0000"/>
                </a:solidFill>
                <a:effectLst/>
                <a:latin typeface="Cambria Math" panose="02040503050406030204" pitchFamily="18" charset="0"/>
                <a:ea typeface="Cambria Math" panose="02040503050406030204" pitchFamily="18" charset="0"/>
              </a:rPr>
              <a:t>doua</a:t>
            </a:r>
            <a:r>
              <a:rPr kumimoji="0" lang="en-US" altLang="en-US" sz="1800" b="0" i="0" u="none" strike="noStrike" cap="none" normalizeH="0" baseline="0" dirty="0">
                <a:ln>
                  <a:noFill/>
                </a:ln>
                <a:solidFill>
                  <a:srgbClr val="FF0000"/>
                </a:solidFill>
                <a:effectLst/>
                <a:latin typeface="Cambria Math" panose="02040503050406030204" pitchFamily="18" charset="0"/>
                <a:ea typeface="Cambria Math" panose="02040503050406030204" pitchFamily="18" charset="0"/>
              </a:rPr>
              <a:t> </a:t>
            </a:r>
            <a:r>
              <a:rPr kumimoji="0" lang="en-US" altLang="en-US" sz="1800" b="0" i="0" u="none" strike="noStrike" cap="none" normalizeH="0" baseline="0" dirty="0" err="1">
                <a:ln>
                  <a:noFill/>
                </a:ln>
                <a:solidFill>
                  <a:srgbClr val="FF0000"/>
                </a:solidFill>
                <a:effectLst/>
                <a:latin typeface="Cambria Math" panose="02040503050406030204" pitchFamily="18" charset="0"/>
                <a:ea typeface="Cambria Math" panose="02040503050406030204" pitchFamily="18" charset="0"/>
              </a:rPr>
              <a:t>cauză</a:t>
            </a:r>
            <a:r>
              <a:rPr kumimoji="0" lang="en-US" altLang="en-US" sz="1800" b="0" i="0" u="none" strike="noStrike" cap="none" normalizeH="0" baseline="0" dirty="0">
                <a:ln>
                  <a:noFill/>
                </a:ln>
                <a:solidFill>
                  <a:srgbClr val="FF0000"/>
                </a:solidFill>
                <a:effectLst/>
                <a:latin typeface="Cambria Math" panose="02040503050406030204" pitchFamily="18" charset="0"/>
                <a:ea typeface="Cambria Math" panose="02040503050406030204" pitchFamily="18" charset="0"/>
              </a:rPr>
              <a:t> </a:t>
            </a:r>
            <a:r>
              <a:rPr kumimoji="0" lang="en-US" altLang="en-US" sz="1800" b="0" i="0" u="none" strike="noStrike" cap="none" normalizeH="0" baseline="0" dirty="0" err="1">
                <a:ln>
                  <a:noFill/>
                </a:ln>
                <a:solidFill>
                  <a:srgbClr val="FF0000"/>
                </a:solidFill>
                <a:effectLst/>
                <a:latin typeface="Cambria Math" panose="02040503050406030204" pitchFamily="18" charset="0"/>
                <a:ea typeface="Cambria Math" panose="02040503050406030204" pitchFamily="18" charset="0"/>
              </a:rPr>
              <a:t>principală</a:t>
            </a:r>
            <a:r>
              <a:rPr kumimoji="0" lang="en-US" altLang="en-US" sz="1800" b="0" i="0" u="none" strike="noStrike" cap="none" normalizeH="0" baseline="0" dirty="0">
                <a:ln>
                  <a:noFill/>
                </a:ln>
                <a:solidFill>
                  <a:srgbClr val="FF0000"/>
                </a:solidFill>
                <a:effectLst/>
                <a:latin typeface="Cambria Math" panose="02040503050406030204" pitchFamily="18" charset="0"/>
                <a:ea typeface="Cambria Math" panose="02040503050406030204" pitchFamily="18" charset="0"/>
              </a:rPr>
              <a:t> de cancer </a:t>
            </a:r>
            <a:r>
              <a:rPr kumimoji="0" lang="en-US" altLang="en-US" sz="1800" b="0" i="0" u="none" strike="noStrike" cap="none" normalizeH="0" baseline="0" dirty="0" err="1">
                <a:ln>
                  <a:noFill/>
                </a:ln>
                <a:solidFill>
                  <a:srgbClr val="FF0000"/>
                </a:solidFill>
                <a:effectLst/>
                <a:latin typeface="Cambria Math" panose="02040503050406030204" pitchFamily="18" charset="0"/>
                <a:ea typeface="Cambria Math" panose="02040503050406030204" pitchFamily="18" charset="0"/>
              </a:rPr>
              <a:t>pulmonar</a:t>
            </a:r>
            <a:r>
              <a:rPr kumimoji="0" lang="en-US" altLang="en-US" sz="1800" b="0" i="0" u="none" strike="noStrike" cap="none" normalizeH="0" baseline="0" dirty="0">
                <a:ln>
                  <a:noFill/>
                </a:ln>
                <a:solidFill>
                  <a:srgbClr val="FF0000"/>
                </a:solidFill>
                <a:effectLst/>
                <a:latin typeface="Cambria Math" panose="02040503050406030204" pitchFamily="18" charset="0"/>
                <a:ea typeface="Cambria Math" panose="02040503050406030204" pitchFamily="18" charset="0"/>
              </a:rPr>
              <a:t> </a:t>
            </a:r>
            <a:r>
              <a:rPr kumimoji="0" lang="en-US" altLang="en-US" sz="1800" b="0" i="0" u="none" strike="noStrike" cap="none" normalizeH="0" baseline="0" dirty="0" err="1">
                <a:ln>
                  <a:noFill/>
                </a:ln>
                <a:solidFill>
                  <a:srgbClr val="FF0000"/>
                </a:solidFill>
                <a:effectLst/>
                <a:latin typeface="Cambria Math" panose="02040503050406030204" pitchFamily="18" charset="0"/>
                <a:ea typeface="Cambria Math" panose="02040503050406030204" pitchFamily="18" charset="0"/>
              </a:rPr>
              <a:t>după</a:t>
            </a:r>
            <a:r>
              <a:rPr kumimoji="0" lang="en-US" altLang="en-US" sz="1800" b="0" i="0" u="none" strike="noStrike" cap="none" normalizeH="0" baseline="0" dirty="0">
                <a:ln>
                  <a:noFill/>
                </a:ln>
                <a:solidFill>
                  <a:srgbClr val="FF0000"/>
                </a:solidFill>
                <a:effectLst/>
                <a:latin typeface="Cambria Math" panose="02040503050406030204" pitchFamily="18" charset="0"/>
                <a:ea typeface="Cambria Math" panose="02040503050406030204" pitchFamily="18" charset="0"/>
              </a:rPr>
              <a:t> </a:t>
            </a:r>
            <a:r>
              <a:rPr kumimoji="0" lang="en-US" altLang="en-US" sz="1800" b="0" i="0" u="none" strike="noStrike" cap="none" normalizeH="0" baseline="0" dirty="0" err="1">
                <a:ln>
                  <a:noFill/>
                </a:ln>
                <a:solidFill>
                  <a:srgbClr val="FF0000"/>
                </a:solidFill>
                <a:effectLst/>
                <a:latin typeface="Cambria Math" panose="02040503050406030204" pitchFamily="18" charset="0"/>
                <a:ea typeface="Cambria Math" panose="02040503050406030204" pitchFamily="18" charset="0"/>
              </a:rPr>
              <a:t>fumat</a:t>
            </a:r>
            <a:r>
              <a:rPr kumimoji="0" lang="en-US" altLang="en-US" sz="1800" b="0" i="0" u="none" strike="noStrike" cap="none" normalizeH="0" baseline="0" dirty="0">
                <a:ln>
                  <a:noFill/>
                </a:ln>
                <a:solidFill>
                  <a:srgbClr val="FF0000"/>
                </a:solidFill>
                <a:effectLst/>
                <a:latin typeface="Cambria Math" panose="02040503050406030204" pitchFamily="18" charset="0"/>
                <a:ea typeface="Cambria Math" panose="02040503050406030204" pitchFamily="18" charset="0"/>
              </a:rPr>
              <a:t>, </a:t>
            </a:r>
            <a:r>
              <a:rPr kumimoji="0" lang="en-US" altLang="en-US" sz="1800" b="0" i="0" u="none" strike="noStrike" cap="none" normalizeH="0" baseline="0" dirty="0" err="1">
                <a:ln>
                  <a:noFill/>
                </a:ln>
                <a:solidFill>
                  <a:srgbClr val="FF0000"/>
                </a:solidFill>
                <a:effectLst/>
                <a:latin typeface="Cambria Math" panose="02040503050406030204" pitchFamily="18" charset="0"/>
                <a:ea typeface="Cambria Math" panose="02040503050406030204" pitchFamily="18" charset="0"/>
              </a:rPr>
              <a:t>fiind</a:t>
            </a:r>
            <a:r>
              <a:rPr kumimoji="0" lang="en-US" altLang="en-US" sz="1800" b="0" i="0" u="none" strike="noStrike" cap="none" normalizeH="0" baseline="0" dirty="0">
                <a:ln>
                  <a:noFill/>
                </a:ln>
                <a:solidFill>
                  <a:srgbClr val="FF0000"/>
                </a:solidFill>
                <a:effectLst/>
                <a:latin typeface="Cambria Math" panose="02040503050406030204" pitchFamily="18" charset="0"/>
                <a:ea typeface="Cambria Math" panose="02040503050406030204" pitchFamily="18" charset="0"/>
              </a:rPr>
              <a:t> un </a:t>
            </a:r>
            <a:r>
              <a:rPr kumimoji="0" lang="en-US" altLang="en-US" sz="1800" b="0" i="0" u="none" strike="noStrike" cap="none" normalizeH="0" baseline="0" dirty="0" err="1">
                <a:ln>
                  <a:noFill/>
                </a:ln>
                <a:solidFill>
                  <a:srgbClr val="FF0000"/>
                </a:solidFill>
                <a:effectLst/>
                <a:latin typeface="Cambria Math" panose="02040503050406030204" pitchFamily="18" charset="0"/>
                <a:ea typeface="Cambria Math" panose="02040503050406030204" pitchFamily="18" charset="0"/>
              </a:rPr>
              <a:t>pericol</a:t>
            </a:r>
            <a:r>
              <a:rPr kumimoji="0" lang="en-US" altLang="en-US" sz="1800" b="0" i="0" u="none" strike="noStrike" cap="none" normalizeH="0" baseline="0" dirty="0">
                <a:ln>
                  <a:noFill/>
                </a:ln>
                <a:solidFill>
                  <a:srgbClr val="FF0000"/>
                </a:solidFill>
                <a:effectLst/>
                <a:latin typeface="Cambria Math" panose="02040503050406030204" pitchFamily="18" charset="0"/>
                <a:ea typeface="Cambria Math" panose="02040503050406030204" pitchFamily="18" charset="0"/>
              </a:rPr>
              <a:t> major pentru </a:t>
            </a:r>
            <a:r>
              <a:rPr kumimoji="0" lang="en-US" altLang="en-US" sz="1800" b="0" i="0" u="none" strike="noStrike" cap="none" normalizeH="0" baseline="0" dirty="0" err="1">
                <a:ln>
                  <a:noFill/>
                </a:ln>
                <a:solidFill>
                  <a:srgbClr val="FF0000"/>
                </a:solidFill>
                <a:effectLst/>
                <a:latin typeface="Cambria Math" panose="02040503050406030204" pitchFamily="18" charset="0"/>
                <a:ea typeface="Cambria Math" panose="02040503050406030204" pitchFamily="18" charset="0"/>
              </a:rPr>
              <a:t>sănătate</a:t>
            </a:r>
            <a:r>
              <a:rPr kumimoji="0" lang="en-US" altLang="en-US" sz="1800" b="0" i="0" u="none" strike="noStrike" cap="none" normalizeH="0" baseline="0" dirty="0">
                <a:ln>
                  <a:noFill/>
                </a:ln>
                <a:solidFill>
                  <a:srgbClr val="FF0000"/>
                </a:solidFill>
                <a:effectLst/>
                <a:latin typeface="Cambria Math" panose="02040503050406030204" pitchFamily="18" charset="0"/>
                <a:ea typeface="Cambria Math" panose="02040503050406030204" pitchFamily="18" charset="0"/>
              </a:rPr>
              <a:t>.</a:t>
            </a:r>
          </a:p>
          <a:p>
            <a:pPr marR="0" lvl="0" algn="just" defTabSz="914400" rtl="0" eaLnBrk="0" fontAlgn="base" latinLnBrk="0" hangingPunct="0">
              <a:lnSpc>
                <a:spcPct val="100000"/>
              </a:lnSpc>
              <a:spcBef>
                <a:spcPct val="0"/>
              </a:spcBef>
              <a:spcAft>
                <a:spcPct val="0"/>
              </a:spcAft>
              <a:buClrTx/>
              <a:buSzTx/>
              <a:tabLst/>
            </a:pPr>
            <a:endParaRPr kumimoji="0" lang="ro-RO" altLang="en-US" sz="1800" b="1" i="0" u="none" strike="noStrike" cap="none" normalizeH="0" baseline="0" dirty="0">
              <a:ln>
                <a:noFill/>
              </a:ln>
              <a:solidFill>
                <a:schemeClr val="tx1"/>
              </a:solidFill>
              <a:effectLst/>
              <a:latin typeface="Cambria Math" panose="02040503050406030204" pitchFamily="18" charset="0"/>
              <a:ea typeface="Cambria Math" panose="02040503050406030204" pitchFamily="18" charset="0"/>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1800" b="1" i="0" u="none" strike="noStrike" cap="none" normalizeH="0" baseline="0" dirty="0" err="1">
                <a:ln>
                  <a:noFill/>
                </a:ln>
                <a:solidFill>
                  <a:schemeClr val="accent6"/>
                </a:solidFill>
                <a:effectLst/>
                <a:latin typeface="Cambria Math" panose="02040503050406030204" pitchFamily="18" charset="0"/>
                <a:ea typeface="Cambria Math" panose="02040503050406030204" pitchFamily="18" charset="0"/>
              </a:rPr>
              <a:t>Studii</a:t>
            </a:r>
            <a:r>
              <a:rPr kumimoji="0" lang="en-US" altLang="en-US" sz="1800" b="1" i="0" u="none" strike="noStrike" cap="none" normalizeH="0" baseline="0" dirty="0">
                <a:ln>
                  <a:noFill/>
                </a:ln>
                <a:solidFill>
                  <a:schemeClr val="accent6"/>
                </a:solidFill>
                <a:effectLst/>
                <a:latin typeface="Cambria Math" panose="02040503050406030204" pitchFamily="18" charset="0"/>
                <a:ea typeface="Cambria Math" panose="02040503050406030204" pitchFamily="18" charset="0"/>
              </a:rPr>
              <a:t> </a:t>
            </a:r>
            <a:r>
              <a:rPr kumimoji="0" lang="en-US" altLang="en-US" sz="1800" b="1" i="0" u="none" strike="noStrike" cap="none" normalizeH="0" baseline="0" dirty="0" err="1">
                <a:ln>
                  <a:noFill/>
                </a:ln>
                <a:solidFill>
                  <a:schemeClr val="accent6"/>
                </a:solidFill>
                <a:effectLst/>
                <a:latin typeface="Cambria Math" panose="02040503050406030204" pitchFamily="18" charset="0"/>
                <a:ea typeface="Cambria Math" panose="02040503050406030204" pitchFamily="18" charset="0"/>
              </a:rPr>
              <a:t>epidemiologice</a:t>
            </a:r>
            <a:r>
              <a:rPr kumimoji="0" lang="en-US" altLang="en-US" sz="1800" b="0" i="0" u="none" strike="noStrike" cap="none" normalizeH="0" baseline="0" dirty="0">
                <a:ln>
                  <a:noFill/>
                </a:ln>
                <a:solidFill>
                  <a:schemeClr val="accent6"/>
                </a:solidFill>
                <a:effectLst/>
                <a:latin typeface="Cambria Math" panose="02040503050406030204" pitchFamily="18" charset="0"/>
                <a:ea typeface="Cambria Math" panose="02040503050406030204" pitchFamily="18" charset="0"/>
              </a:rPr>
              <a:t> </a:t>
            </a:r>
            <a:r>
              <a:rPr kumimoji="0" lang="en-US" altLang="en-US" sz="1800" b="0" i="0" u="none" strike="noStrike" cap="none" normalizeH="0" baseline="0" dirty="0" err="1">
                <a:ln>
                  <a:noFill/>
                </a:ln>
                <a:solidFill>
                  <a:schemeClr val="accent6"/>
                </a:solidFill>
                <a:effectLst/>
                <a:latin typeface="Cambria Math" panose="02040503050406030204" pitchFamily="18" charset="0"/>
                <a:ea typeface="Cambria Math" panose="02040503050406030204" pitchFamily="18" charset="0"/>
              </a:rPr>
              <a:t>demonstrează</a:t>
            </a:r>
            <a:r>
              <a:rPr kumimoji="0" lang="en-US" altLang="en-US" sz="1800" b="0" i="0" u="none" strike="noStrike" cap="none" normalizeH="0" baseline="0" dirty="0">
                <a:ln>
                  <a:noFill/>
                </a:ln>
                <a:solidFill>
                  <a:schemeClr val="accent6"/>
                </a:solidFill>
                <a:effectLst/>
                <a:latin typeface="Cambria Math" panose="02040503050406030204" pitchFamily="18" charset="0"/>
                <a:ea typeface="Cambria Math" panose="02040503050406030204" pitchFamily="18" charset="0"/>
              </a:rPr>
              <a:t> o </a:t>
            </a:r>
            <a:r>
              <a:rPr kumimoji="0" lang="en-US" altLang="en-US" sz="1800" b="0" i="0" u="none" strike="noStrike" cap="none" normalizeH="0" baseline="0" dirty="0" err="1">
                <a:ln>
                  <a:noFill/>
                </a:ln>
                <a:solidFill>
                  <a:schemeClr val="accent6"/>
                </a:solidFill>
                <a:effectLst/>
                <a:latin typeface="Cambria Math" panose="02040503050406030204" pitchFamily="18" charset="0"/>
                <a:ea typeface="Cambria Math" panose="02040503050406030204" pitchFamily="18" charset="0"/>
              </a:rPr>
              <a:t>creștere</a:t>
            </a:r>
            <a:r>
              <a:rPr kumimoji="0" lang="en-US" altLang="en-US" sz="1800" b="0" i="0" u="none" strike="noStrike" cap="none" normalizeH="0" baseline="0" dirty="0">
                <a:ln>
                  <a:noFill/>
                </a:ln>
                <a:solidFill>
                  <a:schemeClr val="accent6"/>
                </a:solidFill>
                <a:effectLst/>
                <a:latin typeface="Cambria Math" panose="02040503050406030204" pitchFamily="18" charset="0"/>
                <a:ea typeface="Cambria Math" panose="02040503050406030204" pitchFamily="18" charset="0"/>
              </a:rPr>
              <a:t> a </a:t>
            </a:r>
            <a:r>
              <a:rPr kumimoji="0" lang="en-US" altLang="en-US" sz="1800" b="0" i="0" u="none" strike="noStrike" cap="none" normalizeH="0" baseline="0" dirty="0" err="1">
                <a:ln>
                  <a:noFill/>
                </a:ln>
                <a:solidFill>
                  <a:schemeClr val="accent6"/>
                </a:solidFill>
                <a:effectLst/>
                <a:latin typeface="Cambria Math" panose="02040503050406030204" pitchFamily="18" charset="0"/>
                <a:ea typeface="Cambria Math" panose="02040503050406030204" pitchFamily="18" charset="0"/>
              </a:rPr>
              <a:t>riscului</a:t>
            </a:r>
            <a:r>
              <a:rPr kumimoji="0" lang="en-US" altLang="en-US" sz="1800" b="0" i="0" u="none" strike="noStrike" cap="none" normalizeH="0" baseline="0" dirty="0">
                <a:ln>
                  <a:noFill/>
                </a:ln>
                <a:solidFill>
                  <a:schemeClr val="accent6"/>
                </a:solidFill>
                <a:effectLst/>
                <a:latin typeface="Cambria Math" panose="02040503050406030204" pitchFamily="18" charset="0"/>
                <a:ea typeface="Cambria Math" panose="02040503050406030204" pitchFamily="18" charset="0"/>
              </a:rPr>
              <a:t> de cancer </a:t>
            </a:r>
            <a:r>
              <a:rPr kumimoji="0" lang="en-US" altLang="en-US" sz="1800" b="0" i="0" u="none" strike="noStrike" cap="none" normalizeH="0" baseline="0" dirty="0" err="1">
                <a:ln>
                  <a:noFill/>
                </a:ln>
                <a:solidFill>
                  <a:schemeClr val="accent6"/>
                </a:solidFill>
                <a:effectLst/>
                <a:latin typeface="Cambria Math" panose="02040503050406030204" pitchFamily="18" charset="0"/>
                <a:ea typeface="Cambria Math" panose="02040503050406030204" pitchFamily="18" charset="0"/>
              </a:rPr>
              <a:t>pulmonar</a:t>
            </a:r>
            <a:r>
              <a:rPr kumimoji="0" lang="en-US" altLang="en-US" sz="1800" b="0" i="0" u="none" strike="noStrike" cap="none" normalizeH="0" baseline="0" dirty="0">
                <a:ln>
                  <a:noFill/>
                </a:ln>
                <a:solidFill>
                  <a:schemeClr val="accent6"/>
                </a:solidFill>
                <a:effectLst/>
                <a:latin typeface="Cambria Math" panose="02040503050406030204" pitchFamily="18" charset="0"/>
                <a:ea typeface="Cambria Math" panose="02040503050406030204" pitchFamily="18" charset="0"/>
              </a:rPr>
              <a:t> cu 16% pentru </a:t>
            </a:r>
            <a:r>
              <a:rPr kumimoji="0" lang="en-US" altLang="en-US" sz="1800" b="0" i="0" u="none" strike="noStrike" cap="none" normalizeH="0" baseline="0" dirty="0" err="1">
                <a:ln>
                  <a:noFill/>
                </a:ln>
                <a:solidFill>
                  <a:schemeClr val="accent6"/>
                </a:solidFill>
                <a:effectLst/>
                <a:latin typeface="Cambria Math" panose="02040503050406030204" pitchFamily="18" charset="0"/>
                <a:ea typeface="Cambria Math" panose="02040503050406030204" pitchFamily="18" charset="0"/>
              </a:rPr>
              <a:t>fiecare</a:t>
            </a:r>
            <a:r>
              <a:rPr kumimoji="0" lang="en-US" altLang="en-US" sz="1800" b="0" i="0" u="none" strike="noStrike" cap="none" normalizeH="0" baseline="0" dirty="0">
                <a:ln>
                  <a:noFill/>
                </a:ln>
                <a:solidFill>
                  <a:schemeClr val="accent6"/>
                </a:solidFill>
                <a:effectLst/>
                <a:latin typeface="Cambria Math" panose="02040503050406030204" pitchFamily="18" charset="0"/>
                <a:ea typeface="Cambria Math" panose="02040503050406030204" pitchFamily="18" charset="0"/>
              </a:rPr>
              <a:t> </a:t>
            </a:r>
            <a:r>
              <a:rPr kumimoji="0" lang="en-US" altLang="en-US" sz="1800" b="0" i="0" u="none" strike="noStrike" cap="none" normalizeH="0" baseline="0" dirty="0" err="1">
                <a:ln>
                  <a:noFill/>
                </a:ln>
                <a:solidFill>
                  <a:schemeClr val="accent6"/>
                </a:solidFill>
                <a:effectLst/>
                <a:latin typeface="Cambria Math" panose="02040503050406030204" pitchFamily="18" charset="0"/>
                <a:ea typeface="Cambria Math" panose="02040503050406030204" pitchFamily="18" charset="0"/>
              </a:rPr>
              <a:t>creștere</a:t>
            </a:r>
            <a:r>
              <a:rPr kumimoji="0" lang="en-US" altLang="en-US" sz="1800" b="0" i="0" u="none" strike="noStrike" cap="none" normalizeH="0" baseline="0" dirty="0">
                <a:ln>
                  <a:noFill/>
                </a:ln>
                <a:solidFill>
                  <a:schemeClr val="accent6"/>
                </a:solidFill>
                <a:effectLst/>
                <a:latin typeface="Cambria Math" panose="02040503050406030204" pitchFamily="18" charset="0"/>
                <a:ea typeface="Cambria Math" panose="02040503050406030204" pitchFamily="18" charset="0"/>
              </a:rPr>
              <a:t> de 100 </a:t>
            </a:r>
            <a:r>
              <a:rPr kumimoji="0" lang="en-US" altLang="en-US" sz="1800" b="0" i="0" u="none" strike="noStrike" cap="none" normalizeH="0" baseline="0" dirty="0" err="1">
                <a:ln>
                  <a:noFill/>
                </a:ln>
                <a:solidFill>
                  <a:schemeClr val="accent6"/>
                </a:solidFill>
                <a:effectLst/>
                <a:latin typeface="Cambria Math" panose="02040503050406030204" pitchFamily="18" charset="0"/>
                <a:ea typeface="Cambria Math" panose="02040503050406030204" pitchFamily="18" charset="0"/>
              </a:rPr>
              <a:t>Bq</a:t>
            </a:r>
            <a:r>
              <a:rPr kumimoji="0" lang="en-US" altLang="en-US" sz="1800" b="0" i="0" u="none" strike="noStrike" cap="none" normalizeH="0" baseline="0" dirty="0">
                <a:ln>
                  <a:noFill/>
                </a:ln>
                <a:solidFill>
                  <a:schemeClr val="accent6"/>
                </a:solidFill>
                <a:effectLst/>
                <a:latin typeface="Cambria Math" panose="02040503050406030204" pitchFamily="18" charset="0"/>
                <a:ea typeface="Cambria Math" panose="02040503050406030204" pitchFamily="18" charset="0"/>
              </a:rPr>
              <a:t>/m³ de radon </a:t>
            </a:r>
            <a:r>
              <a:rPr kumimoji="0" lang="en-US" altLang="en-US" sz="1800" b="0" i="0" u="none" strike="noStrike" cap="none" normalizeH="0" baseline="0" dirty="0" err="1">
                <a:ln>
                  <a:noFill/>
                </a:ln>
                <a:solidFill>
                  <a:schemeClr val="accent6"/>
                </a:solidFill>
                <a:effectLst/>
                <a:latin typeface="Cambria Math" panose="02040503050406030204" pitchFamily="18" charset="0"/>
                <a:ea typeface="Cambria Math" panose="02040503050406030204" pitchFamily="18" charset="0"/>
              </a:rPr>
              <a:t>în</a:t>
            </a:r>
            <a:r>
              <a:rPr kumimoji="0" lang="en-US" altLang="en-US" sz="1800" b="0" i="0" u="none" strike="noStrike" cap="none" normalizeH="0" baseline="0" dirty="0">
                <a:ln>
                  <a:noFill/>
                </a:ln>
                <a:solidFill>
                  <a:schemeClr val="accent6"/>
                </a:solidFill>
                <a:effectLst/>
                <a:latin typeface="Cambria Math" panose="02040503050406030204" pitchFamily="18" charset="0"/>
                <a:ea typeface="Cambria Math" panose="02040503050406030204" pitchFamily="18" charset="0"/>
              </a:rPr>
              <a:t> </a:t>
            </a:r>
            <a:r>
              <a:rPr kumimoji="0" lang="en-US" altLang="en-US" sz="1800" b="0" i="0" u="none" strike="noStrike" cap="none" normalizeH="0" baseline="0" dirty="0" err="1">
                <a:ln>
                  <a:noFill/>
                </a:ln>
                <a:solidFill>
                  <a:schemeClr val="accent6"/>
                </a:solidFill>
                <a:effectLst/>
                <a:latin typeface="Cambria Math" panose="02040503050406030204" pitchFamily="18" charset="0"/>
                <a:ea typeface="Cambria Math" panose="02040503050406030204" pitchFamily="18" charset="0"/>
              </a:rPr>
              <a:t>aer</a:t>
            </a:r>
            <a:r>
              <a:rPr kumimoji="0" lang="en-US" altLang="en-US" sz="1800" b="0" i="0" u="none" strike="noStrike" cap="none" normalizeH="0" baseline="0" dirty="0">
                <a:ln>
                  <a:noFill/>
                </a:ln>
                <a:solidFill>
                  <a:schemeClr val="accent6"/>
                </a:solidFill>
                <a:effectLst/>
                <a:latin typeface="Cambria Math" panose="02040503050406030204" pitchFamily="18" charset="0"/>
                <a:ea typeface="Cambria Math" panose="02040503050406030204" pitchFamily="18" charset="0"/>
              </a:rPr>
              <a:t>.</a:t>
            </a: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v"/>
              <a:tabLst/>
            </a:pPr>
            <a:endParaRPr kumimoji="0" lang="en-US" altLang="en-US" sz="1800" b="0" i="0" u="none" strike="noStrike" cap="none" normalizeH="0" baseline="0" dirty="0">
              <a:ln>
                <a:noFill/>
              </a:ln>
              <a:solidFill>
                <a:schemeClr val="tx1"/>
              </a:solidFill>
              <a:effectLst/>
              <a:latin typeface="Cambria Math" panose="02040503050406030204" pitchFamily="18" charset="0"/>
              <a:ea typeface="Cambria Math" panose="02040503050406030204" pitchFamily="18" charset="0"/>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1800" b="1" i="0" u="none" strike="noStrike" cap="none" normalizeH="0" baseline="0" dirty="0" err="1">
                <a:ln>
                  <a:noFill/>
                </a:ln>
                <a:solidFill>
                  <a:schemeClr val="accent2"/>
                </a:solidFill>
                <a:effectLst/>
                <a:latin typeface="Cambria Math" panose="02040503050406030204" pitchFamily="18" charset="0"/>
                <a:ea typeface="Cambria Math" panose="02040503050406030204" pitchFamily="18" charset="0"/>
              </a:rPr>
              <a:t>Expunerea</a:t>
            </a:r>
            <a:r>
              <a:rPr kumimoji="0" lang="en-US" altLang="en-US" sz="1800" b="1" i="0" u="none" strike="noStrike" cap="none" normalizeH="0" baseline="0" dirty="0">
                <a:ln>
                  <a:noFill/>
                </a:ln>
                <a:solidFill>
                  <a:schemeClr val="accent2"/>
                </a:solidFill>
                <a:effectLst/>
                <a:latin typeface="Cambria Math" panose="02040503050406030204" pitchFamily="18" charset="0"/>
                <a:ea typeface="Cambria Math" panose="02040503050406030204" pitchFamily="18" charset="0"/>
              </a:rPr>
              <a:t> la radon</a:t>
            </a:r>
            <a:r>
              <a:rPr kumimoji="0" lang="en-US" altLang="en-US" sz="1800" b="0" i="0" u="none" strike="noStrike" cap="none" normalizeH="0" baseline="0" dirty="0">
                <a:ln>
                  <a:noFill/>
                </a:ln>
                <a:solidFill>
                  <a:schemeClr val="accent2"/>
                </a:solidFill>
                <a:effectLst/>
                <a:latin typeface="Cambria Math" panose="02040503050406030204" pitchFamily="18" charset="0"/>
                <a:ea typeface="Cambria Math" panose="02040503050406030204" pitchFamily="18" charset="0"/>
              </a:rPr>
              <a:t> </a:t>
            </a:r>
            <a:r>
              <a:rPr kumimoji="0" lang="en-US" altLang="en-US" sz="1800" b="0" i="0" u="none" strike="noStrike" cap="none" normalizeH="0" baseline="0" dirty="0" err="1">
                <a:ln>
                  <a:noFill/>
                </a:ln>
                <a:solidFill>
                  <a:schemeClr val="accent2"/>
                </a:solidFill>
                <a:effectLst/>
                <a:latin typeface="Cambria Math" panose="02040503050406030204" pitchFamily="18" charset="0"/>
                <a:ea typeface="Cambria Math" panose="02040503050406030204" pitchFamily="18" charset="0"/>
              </a:rPr>
              <a:t>provine</a:t>
            </a:r>
            <a:r>
              <a:rPr kumimoji="0" lang="en-US" altLang="en-US" sz="1800" b="0" i="0" u="none" strike="noStrike" cap="none" normalizeH="0" baseline="0" dirty="0">
                <a:ln>
                  <a:noFill/>
                </a:ln>
                <a:solidFill>
                  <a:schemeClr val="accent2"/>
                </a:solidFill>
                <a:effectLst/>
                <a:latin typeface="Cambria Math" panose="02040503050406030204" pitchFamily="18" charset="0"/>
                <a:ea typeface="Cambria Math" panose="02040503050406030204" pitchFamily="18" charset="0"/>
              </a:rPr>
              <a:t> </a:t>
            </a:r>
            <a:r>
              <a:rPr kumimoji="0" lang="en-US" altLang="en-US" sz="1800" b="0" i="0" u="none" strike="noStrike" cap="none" normalizeH="0" baseline="0" dirty="0" err="1">
                <a:ln>
                  <a:noFill/>
                </a:ln>
                <a:solidFill>
                  <a:schemeClr val="accent2"/>
                </a:solidFill>
                <a:effectLst/>
                <a:latin typeface="Cambria Math" panose="02040503050406030204" pitchFamily="18" charset="0"/>
                <a:ea typeface="Cambria Math" panose="02040503050406030204" pitchFamily="18" charset="0"/>
              </a:rPr>
              <a:t>în</a:t>
            </a:r>
            <a:r>
              <a:rPr kumimoji="0" lang="en-US" altLang="en-US" sz="1800" b="0" i="0" u="none" strike="noStrike" cap="none" normalizeH="0" baseline="0" dirty="0">
                <a:ln>
                  <a:noFill/>
                </a:ln>
                <a:solidFill>
                  <a:schemeClr val="accent2"/>
                </a:solidFill>
                <a:effectLst/>
                <a:latin typeface="Cambria Math" panose="02040503050406030204" pitchFamily="18" charset="0"/>
                <a:ea typeface="Cambria Math" panose="02040503050406030204" pitchFamily="18" charset="0"/>
              </a:rPr>
              <a:t> principal din </a:t>
            </a:r>
            <a:r>
              <a:rPr kumimoji="0" lang="en-US" altLang="en-US" sz="1800" b="0" i="0" u="none" strike="noStrike" cap="none" normalizeH="0" baseline="0" dirty="0" err="1">
                <a:ln>
                  <a:noFill/>
                </a:ln>
                <a:solidFill>
                  <a:schemeClr val="accent2"/>
                </a:solidFill>
                <a:effectLst/>
                <a:latin typeface="Cambria Math" panose="02040503050406030204" pitchFamily="18" charset="0"/>
                <a:ea typeface="Cambria Math" panose="02040503050406030204" pitchFamily="18" charset="0"/>
              </a:rPr>
              <a:t>interiorul</a:t>
            </a:r>
            <a:r>
              <a:rPr kumimoji="0" lang="en-US" altLang="en-US" sz="1800" b="0" i="0" u="none" strike="noStrike" cap="none" normalizeH="0" baseline="0" dirty="0">
                <a:ln>
                  <a:noFill/>
                </a:ln>
                <a:solidFill>
                  <a:schemeClr val="accent2"/>
                </a:solidFill>
                <a:effectLst/>
                <a:latin typeface="Cambria Math" panose="02040503050406030204" pitchFamily="18" charset="0"/>
                <a:ea typeface="Cambria Math" panose="02040503050406030204" pitchFamily="18" charset="0"/>
              </a:rPr>
              <a:t> </a:t>
            </a:r>
            <a:r>
              <a:rPr kumimoji="0" lang="en-US" altLang="en-US" sz="1800" b="0" i="0" u="none" strike="noStrike" cap="none" normalizeH="0" baseline="0" dirty="0" err="1">
                <a:ln>
                  <a:noFill/>
                </a:ln>
                <a:solidFill>
                  <a:schemeClr val="accent2"/>
                </a:solidFill>
                <a:effectLst/>
                <a:latin typeface="Cambria Math" panose="02040503050406030204" pitchFamily="18" charset="0"/>
                <a:ea typeface="Cambria Math" panose="02040503050406030204" pitchFamily="18" charset="0"/>
              </a:rPr>
              <a:t>clădirilor</a:t>
            </a:r>
            <a:r>
              <a:rPr kumimoji="0" lang="en-US" altLang="en-US" sz="1800" b="0" i="0" u="none" strike="noStrike" cap="none" normalizeH="0" baseline="0" dirty="0">
                <a:ln>
                  <a:noFill/>
                </a:ln>
                <a:solidFill>
                  <a:schemeClr val="accent2"/>
                </a:solidFill>
                <a:effectLst/>
                <a:latin typeface="Cambria Math" panose="02040503050406030204" pitchFamily="18" charset="0"/>
                <a:ea typeface="Cambria Math" panose="02040503050406030204" pitchFamily="18" charset="0"/>
              </a:rPr>
              <a:t>, </a:t>
            </a:r>
            <a:r>
              <a:rPr kumimoji="0" lang="en-US" altLang="en-US" sz="1800" b="0" i="0" u="none" strike="noStrike" cap="none" normalizeH="0" baseline="0" dirty="0" err="1">
                <a:ln>
                  <a:noFill/>
                </a:ln>
                <a:solidFill>
                  <a:schemeClr val="accent2"/>
                </a:solidFill>
                <a:effectLst/>
                <a:latin typeface="Cambria Math" panose="02040503050406030204" pitchFamily="18" charset="0"/>
                <a:ea typeface="Cambria Math" panose="02040503050406030204" pitchFamily="18" charset="0"/>
              </a:rPr>
              <a:t>datorită</a:t>
            </a:r>
            <a:r>
              <a:rPr kumimoji="0" lang="en-US" altLang="en-US" sz="1800" b="0" i="0" u="none" strike="noStrike" cap="none" normalizeH="0" baseline="0" dirty="0">
                <a:ln>
                  <a:noFill/>
                </a:ln>
                <a:solidFill>
                  <a:schemeClr val="accent2"/>
                </a:solidFill>
                <a:effectLst/>
                <a:latin typeface="Cambria Math" panose="02040503050406030204" pitchFamily="18" charset="0"/>
                <a:ea typeface="Cambria Math" panose="02040503050406030204" pitchFamily="18" charset="0"/>
              </a:rPr>
              <a:t> </a:t>
            </a:r>
            <a:r>
              <a:rPr kumimoji="0" lang="en-US" altLang="en-US" sz="1800" b="0" i="0" u="none" strike="noStrike" cap="none" normalizeH="0" baseline="0" dirty="0" err="1">
                <a:ln>
                  <a:noFill/>
                </a:ln>
                <a:solidFill>
                  <a:schemeClr val="accent2"/>
                </a:solidFill>
                <a:effectLst/>
                <a:latin typeface="Cambria Math" panose="02040503050406030204" pitchFamily="18" charset="0"/>
                <a:ea typeface="Cambria Math" panose="02040503050406030204" pitchFamily="18" charset="0"/>
              </a:rPr>
              <a:t>acumulării</a:t>
            </a:r>
            <a:r>
              <a:rPr kumimoji="0" lang="en-US" altLang="en-US" sz="1800" b="0" i="0" u="none" strike="noStrike" cap="none" normalizeH="0" baseline="0" dirty="0">
                <a:ln>
                  <a:noFill/>
                </a:ln>
                <a:solidFill>
                  <a:schemeClr val="accent2"/>
                </a:solidFill>
                <a:effectLst/>
                <a:latin typeface="Cambria Math" panose="02040503050406030204" pitchFamily="18" charset="0"/>
                <a:ea typeface="Cambria Math" panose="02040503050406030204" pitchFamily="18" charset="0"/>
              </a:rPr>
              <a:t> </a:t>
            </a:r>
            <a:r>
              <a:rPr kumimoji="0" lang="en-US" altLang="en-US" sz="1800" b="0" i="0" u="none" strike="noStrike" cap="none" normalizeH="0" baseline="0" dirty="0" err="1">
                <a:ln>
                  <a:noFill/>
                </a:ln>
                <a:solidFill>
                  <a:schemeClr val="accent2"/>
                </a:solidFill>
                <a:effectLst/>
                <a:latin typeface="Cambria Math" panose="02040503050406030204" pitchFamily="18" charset="0"/>
                <a:ea typeface="Cambria Math" panose="02040503050406030204" pitchFamily="18" charset="0"/>
              </a:rPr>
              <a:t>radonului</a:t>
            </a:r>
            <a:r>
              <a:rPr kumimoji="0" lang="en-US" altLang="en-US" sz="1800" b="0" i="0" u="none" strike="noStrike" cap="none" normalizeH="0" baseline="0" dirty="0">
                <a:ln>
                  <a:noFill/>
                </a:ln>
                <a:solidFill>
                  <a:schemeClr val="accent2"/>
                </a:solidFill>
                <a:effectLst/>
                <a:latin typeface="Cambria Math" panose="02040503050406030204" pitchFamily="18" charset="0"/>
                <a:ea typeface="Cambria Math" panose="02040503050406030204" pitchFamily="18" charset="0"/>
              </a:rPr>
              <a:t> din sol </a:t>
            </a:r>
            <a:r>
              <a:rPr kumimoji="0" lang="en-US" altLang="en-US" sz="1800" b="0" i="0" u="none" strike="noStrike" cap="none" normalizeH="0" baseline="0" dirty="0" err="1">
                <a:ln>
                  <a:noFill/>
                </a:ln>
                <a:solidFill>
                  <a:schemeClr val="accent2"/>
                </a:solidFill>
                <a:effectLst/>
                <a:latin typeface="Cambria Math" panose="02040503050406030204" pitchFamily="18" charset="0"/>
                <a:ea typeface="Cambria Math" panose="02040503050406030204" pitchFamily="18" charset="0"/>
              </a:rPr>
              <a:t>și</a:t>
            </a:r>
            <a:r>
              <a:rPr kumimoji="0" lang="en-US" altLang="en-US" sz="1800" b="0" i="0" u="none" strike="noStrike" cap="none" normalizeH="0" baseline="0" dirty="0">
                <a:ln>
                  <a:noFill/>
                </a:ln>
                <a:solidFill>
                  <a:schemeClr val="accent2"/>
                </a:solidFill>
                <a:effectLst/>
                <a:latin typeface="Cambria Math" panose="02040503050406030204" pitchFamily="18" charset="0"/>
                <a:ea typeface="Cambria Math" panose="02040503050406030204" pitchFamily="18" charset="0"/>
              </a:rPr>
              <a:t> a </a:t>
            </a:r>
            <a:r>
              <a:rPr kumimoji="0" lang="en-US" altLang="en-US" sz="1800" b="0" i="0" u="none" strike="noStrike" cap="none" normalizeH="0" baseline="0" dirty="0" err="1">
                <a:ln>
                  <a:noFill/>
                </a:ln>
                <a:solidFill>
                  <a:schemeClr val="accent2"/>
                </a:solidFill>
                <a:effectLst/>
                <a:latin typeface="Cambria Math" panose="02040503050406030204" pitchFamily="18" charset="0"/>
                <a:ea typeface="Cambria Math" panose="02040503050406030204" pitchFamily="18" charset="0"/>
              </a:rPr>
              <a:t>ventilației</a:t>
            </a:r>
            <a:r>
              <a:rPr kumimoji="0" lang="en-US" altLang="en-US" sz="1800" b="0" i="0" u="none" strike="noStrike" cap="none" normalizeH="0" baseline="0" dirty="0">
                <a:ln>
                  <a:noFill/>
                </a:ln>
                <a:solidFill>
                  <a:schemeClr val="accent2"/>
                </a:solidFill>
                <a:effectLst/>
                <a:latin typeface="Cambria Math" panose="02040503050406030204" pitchFamily="18" charset="0"/>
                <a:ea typeface="Cambria Math" panose="02040503050406030204" pitchFamily="18" charset="0"/>
              </a:rPr>
              <a:t> </a:t>
            </a:r>
            <a:r>
              <a:rPr kumimoji="0" lang="en-US" altLang="en-US" sz="1800" b="0" i="0" u="none" strike="noStrike" cap="none" normalizeH="0" baseline="0" dirty="0" err="1">
                <a:ln>
                  <a:noFill/>
                </a:ln>
                <a:solidFill>
                  <a:schemeClr val="accent2"/>
                </a:solidFill>
                <a:effectLst/>
                <a:latin typeface="Cambria Math" panose="02040503050406030204" pitchFamily="18" charset="0"/>
                <a:ea typeface="Cambria Math" panose="02040503050406030204" pitchFamily="18" charset="0"/>
              </a:rPr>
              <a:t>insuficiente</a:t>
            </a:r>
            <a:r>
              <a:rPr kumimoji="0" lang="en-US" altLang="en-US" sz="1800" b="0" i="0" u="none" strike="noStrike" cap="none" normalizeH="0" baseline="0" dirty="0">
                <a:ln>
                  <a:noFill/>
                </a:ln>
                <a:solidFill>
                  <a:schemeClr val="accent2"/>
                </a:solidFill>
                <a:effectLst/>
                <a:latin typeface="Cambria Math" panose="02040503050406030204" pitchFamily="18" charset="0"/>
                <a:ea typeface="Cambria Math" panose="02040503050406030204" pitchFamily="18" charset="0"/>
              </a:rPr>
              <a:t>.</a:t>
            </a: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v"/>
              <a:tabLst/>
            </a:pPr>
            <a:endParaRPr kumimoji="0" lang="en-US" altLang="en-US" sz="1800" b="0" i="0" u="none" strike="noStrike" cap="none" normalizeH="0" baseline="0" dirty="0">
              <a:ln>
                <a:noFill/>
              </a:ln>
              <a:solidFill>
                <a:schemeClr val="tx1"/>
              </a:solidFill>
              <a:effectLst/>
              <a:latin typeface="Cambria Math" panose="02040503050406030204" pitchFamily="18" charset="0"/>
              <a:ea typeface="Cambria Math" panose="02040503050406030204" pitchFamily="18" charset="0"/>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1800" b="1" i="0" u="none" strike="noStrike" cap="none" normalizeH="0" baseline="0" dirty="0" err="1">
                <a:ln>
                  <a:noFill/>
                </a:ln>
                <a:solidFill>
                  <a:schemeClr val="tx1"/>
                </a:solidFill>
                <a:effectLst/>
                <a:latin typeface="Cambria Math" panose="02040503050406030204" pitchFamily="18" charset="0"/>
                <a:ea typeface="Cambria Math" panose="02040503050406030204" pitchFamily="18" charset="0"/>
              </a:rPr>
              <a:t>Reglementările</a:t>
            </a:r>
            <a:r>
              <a:rPr kumimoji="0" lang="en-US" altLang="en-US" sz="1800" b="1" i="0" u="none" strike="noStrike" cap="none" normalizeH="0" baseline="0" dirty="0">
                <a:ln>
                  <a:noFill/>
                </a:ln>
                <a:solidFill>
                  <a:schemeClr val="tx1"/>
                </a:solidFill>
                <a:effectLst/>
                <a:latin typeface="Cambria Math" panose="02040503050406030204" pitchFamily="18" charset="0"/>
                <a:ea typeface="Cambria Math" panose="02040503050406030204" pitchFamily="18" charset="0"/>
              </a:rPr>
              <a:t> </a:t>
            </a:r>
            <a:r>
              <a:rPr kumimoji="0" lang="en-US" altLang="en-US" sz="1800" b="1" i="0" u="none" strike="noStrike" cap="none" normalizeH="0" baseline="0" dirty="0" err="1">
                <a:ln>
                  <a:noFill/>
                </a:ln>
                <a:solidFill>
                  <a:schemeClr val="tx1"/>
                </a:solidFill>
                <a:effectLst/>
                <a:latin typeface="Cambria Math" panose="02040503050406030204" pitchFamily="18" charset="0"/>
                <a:ea typeface="Cambria Math" panose="02040503050406030204" pitchFamily="18" charset="0"/>
              </a:rPr>
              <a:t>europene</a:t>
            </a:r>
            <a:r>
              <a:rPr kumimoji="0" lang="en-US" altLang="en-US" sz="1800" b="0" i="0" u="none" strike="noStrike" cap="none" normalizeH="0" baseline="0" dirty="0">
                <a:ln>
                  <a:noFill/>
                </a:ln>
                <a:solidFill>
                  <a:schemeClr val="tx1"/>
                </a:solidFill>
                <a:effectLst/>
                <a:latin typeface="Cambria Math" panose="02040503050406030204" pitchFamily="18" charset="0"/>
                <a:ea typeface="Cambria Math" panose="02040503050406030204" pitchFamily="18" charset="0"/>
              </a:rPr>
              <a:t> (ex. </a:t>
            </a:r>
            <a:r>
              <a:rPr kumimoji="0" lang="en-US" altLang="en-US" sz="1800" b="0" i="0" u="none" strike="noStrike" cap="none" normalizeH="0" baseline="0" dirty="0" err="1">
                <a:ln>
                  <a:noFill/>
                </a:ln>
                <a:solidFill>
                  <a:schemeClr val="tx1"/>
                </a:solidFill>
                <a:effectLst/>
                <a:latin typeface="Cambria Math" panose="02040503050406030204" pitchFamily="18" charset="0"/>
                <a:ea typeface="Cambria Math" panose="02040503050406030204" pitchFamily="18" charset="0"/>
              </a:rPr>
              <a:t>Directiva</a:t>
            </a:r>
            <a:r>
              <a:rPr kumimoji="0" lang="en-US" altLang="en-US" sz="1800" b="0" i="0" u="none" strike="noStrike" cap="none" normalizeH="0" baseline="0" dirty="0">
                <a:ln>
                  <a:noFill/>
                </a:ln>
                <a:solidFill>
                  <a:schemeClr val="tx1"/>
                </a:solidFill>
                <a:effectLst/>
                <a:latin typeface="Cambria Math" panose="02040503050406030204" pitchFamily="18" charset="0"/>
                <a:ea typeface="Cambria Math" panose="02040503050406030204" pitchFamily="18" charset="0"/>
              </a:rPr>
              <a:t> EURATOM 2013/59) </a:t>
            </a:r>
            <a:r>
              <a:rPr kumimoji="0" lang="en-US" altLang="en-US" sz="1800" b="0" i="0" u="none" strike="noStrike" cap="none" normalizeH="0" baseline="0" dirty="0" err="1">
                <a:ln>
                  <a:noFill/>
                </a:ln>
                <a:solidFill>
                  <a:schemeClr val="tx1"/>
                </a:solidFill>
                <a:effectLst/>
                <a:latin typeface="Cambria Math" panose="02040503050406030204" pitchFamily="18" charset="0"/>
                <a:ea typeface="Cambria Math" panose="02040503050406030204" pitchFamily="18" charset="0"/>
              </a:rPr>
              <a:t>impun</a:t>
            </a:r>
            <a:r>
              <a:rPr kumimoji="0" lang="en-US" altLang="en-US" sz="1800" b="0" i="0" u="none" strike="noStrike" cap="none" normalizeH="0" baseline="0" dirty="0">
                <a:ln>
                  <a:noFill/>
                </a:ln>
                <a:solidFill>
                  <a:schemeClr val="tx1"/>
                </a:solidFill>
                <a:effectLst/>
                <a:latin typeface="Cambria Math" panose="02040503050406030204" pitchFamily="18" charset="0"/>
                <a:ea typeface="Cambria Math" panose="02040503050406030204" pitchFamily="18" charset="0"/>
              </a:rPr>
              <a:t> </a:t>
            </a:r>
            <a:r>
              <a:rPr kumimoji="0" lang="en-US" altLang="en-US" sz="1800" b="0" i="0" u="none" strike="noStrike" cap="none" normalizeH="0" baseline="0" dirty="0" err="1">
                <a:ln>
                  <a:noFill/>
                </a:ln>
                <a:solidFill>
                  <a:schemeClr val="tx1"/>
                </a:solidFill>
                <a:effectLst/>
                <a:latin typeface="Cambria Math" panose="02040503050406030204" pitchFamily="18" charset="0"/>
                <a:ea typeface="Cambria Math" panose="02040503050406030204" pitchFamily="18" charset="0"/>
              </a:rPr>
              <a:t>măsuri</a:t>
            </a:r>
            <a:r>
              <a:rPr kumimoji="0" lang="en-US" altLang="en-US" sz="1800" b="0" i="0" u="none" strike="noStrike" cap="none" normalizeH="0" baseline="0" dirty="0">
                <a:ln>
                  <a:noFill/>
                </a:ln>
                <a:solidFill>
                  <a:schemeClr val="tx1"/>
                </a:solidFill>
                <a:effectLst/>
                <a:latin typeface="Cambria Math" panose="02040503050406030204" pitchFamily="18" charset="0"/>
                <a:ea typeface="Cambria Math" panose="02040503050406030204" pitchFamily="18" charset="0"/>
              </a:rPr>
              <a:t> </a:t>
            </a:r>
            <a:r>
              <a:rPr kumimoji="0" lang="en-US" altLang="en-US" sz="1800" b="0" i="0" u="none" strike="noStrike" cap="none" normalizeH="0" baseline="0" dirty="0" err="1">
                <a:ln>
                  <a:noFill/>
                </a:ln>
                <a:solidFill>
                  <a:schemeClr val="tx1"/>
                </a:solidFill>
                <a:effectLst/>
                <a:latin typeface="Cambria Math" panose="02040503050406030204" pitchFamily="18" charset="0"/>
                <a:ea typeface="Cambria Math" panose="02040503050406030204" pitchFamily="18" charset="0"/>
              </a:rPr>
              <a:t>stricte</a:t>
            </a:r>
            <a:r>
              <a:rPr kumimoji="0" lang="en-US" altLang="en-US" sz="1800" b="0" i="0" u="none" strike="noStrike" cap="none" normalizeH="0" baseline="0" dirty="0">
                <a:ln>
                  <a:noFill/>
                </a:ln>
                <a:solidFill>
                  <a:schemeClr val="tx1"/>
                </a:solidFill>
                <a:effectLst/>
                <a:latin typeface="Cambria Math" panose="02040503050406030204" pitchFamily="18" charset="0"/>
                <a:ea typeface="Cambria Math" panose="02040503050406030204" pitchFamily="18" charset="0"/>
              </a:rPr>
              <a:t> de </a:t>
            </a:r>
            <a:r>
              <a:rPr kumimoji="0" lang="en-US" altLang="en-US" sz="1800" b="0" i="0" u="none" strike="noStrike" cap="none" normalizeH="0" baseline="0" dirty="0" err="1">
                <a:ln>
                  <a:noFill/>
                </a:ln>
                <a:solidFill>
                  <a:schemeClr val="tx1"/>
                </a:solidFill>
                <a:effectLst/>
                <a:latin typeface="Cambria Math" panose="02040503050406030204" pitchFamily="18" charset="0"/>
                <a:ea typeface="Cambria Math" panose="02040503050406030204" pitchFamily="18" charset="0"/>
              </a:rPr>
              <a:t>monitorizare</a:t>
            </a:r>
            <a:r>
              <a:rPr kumimoji="0" lang="en-US" altLang="en-US" sz="1800" b="0" i="0" u="none" strike="noStrike" cap="none" normalizeH="0" baseline="0" dirty="0">
                <a:ln>
                  <a:noFill/>
                </a:ln>
                <a:solidFill>
                  <a:schemeClr val="tx1"/>
                </a:solidFill>
                <a:effectLst/>
                <a:latin typeface="Cambria Math" panose="02040503050406030204" pitchFamily="18" charset="0"/>
                <a:ea typeface="Cambria Math" panose="02040503050406030204" pitchFamily="18" charset="0"/>
              </a:rPr>
              <a:t> </a:t>
            </a:r>
            <a:r>
              <a:rPr kumimoji="0" lang="en-US" altLang="en-US" sz="1800" b="0" i="0" u="none" strike="noStrike" cap="none" normalizeH="0" baseline="0" dirty="0" err="1">
                <a:ln>
                  <a:noFill/>
                </a:ln>
                <a:solidFill>
                  <a:schemeClr val="tx1"/>
                </a:solidFill>
                <a:effectLst/>
                <a:latin typeface="Cambria Math" panose="02040503050406030204" pitchFamily="18" charset="0"/>
                <a:ea typeface="Cambria Math" panose="02040503050406030204" pitchFamily="18" charset="0"/>
              </a:rPr>
              <a:t>și</a:t>
            </a:r>
            <a:r>
              <a:rPr kumimoji="0" lang="en-US" altLang="en-US" sz="1800" b="0" i="0" u="none" strike="noStrike" cap="none" normalizeH="0" baseline="0" dirty="0">
                <a:ln>
                  <a:noFill/>
                </a:ln>
                <a:solidFill>
                  <a:schemeClr val="tx1"/>
                </a:solidFill>
                <a:effectLst/>
                <a:latin typeface="Cambria Math" panose="02040503050406030204" pitchFamily="18" charset="0"/>
                <a:ea typeface="Cambria Math" panose="02040503050406030204" pitchFamily="18" charset="0"/>
              </a:rPr>
              <a:t> </a:t>
            </a:r>
            <a:r>
              <a:rPr kumimoji="0" lang="en-US" altLang="en-US" sz="1800" b="0" i="0" u="none" strike="noStrike" cap="none" normalizeH="0" baseline="0" dirty="0" err="1">
                <a:ln>
                  <a:noFill/>
                </a:ln>
                <a:solidFill>
                  <a:schemeClr val="tx1"/>
                </a:solidFill>
                <a:effectLst/>
                <a:latin typeface="Cambria Math" panose="02040503050406030204" pitchFamily="18" charset="0"/>
                <a:ea typeface="Cambria Math" panose="02040503050406030204" pitchFamily="18" charset="0"/>
              </a:rPr>
              <a:t>reducere</a:t>
            </a:r>
            <a:r>
              <a:rPr kumimoji="0" lang="en-US" altLang="en-US" sz="1800" b="0" i="0" u="none" strike="noStrike" cap="none" normalizeH="0" baseline="0" dirty="0">
                <a:ln>
                  <a:noFill/>
                </a:ln>
                <a:solidFill>
                  <a:schemeClr val="tx1"/>
                </a:solidFill>
                <a:effectLst/>
                <a:latin typeface="Cambria Math" panose="02040503050406030204" pitchFamily="18" charset="0"/>
                <a:ea typeface="Cambria Math" panose="02040503050406030204" pitchFamily="18" charset="0"/>
              </a:rPr>
              <a:t> a </a:t>
            </a:r>
            <a:r>
              <a:rPr kumimoji="0" lang="en-US" altLang="en-US" sz="1800" b="0" i="0" u="none" strike="noStrike" cap="none" normalizeH="0" baseline="0" dirty="0" err="1">
                <a:ln>
                  <a:noFill/>
                </a:ln>
                <a:solidFill>
                  <a:schemeClr val="tx1"/>
                </a:solidFill>
                <a:effectLst/>
                <a:latin typeface="Cambria Math" panose="02040503050406030204" pitchFamily="18" charset="0"/>
                <a:ea typeface="Cambria Math" panose="02040503050406030204" pitchFamily="18" charset="0"/>
              </a:rPr>
              <a:t>nivelului</a:t>
            </a:r>
            <a:r>
              <a:rPr kumimoji="0" lang="en-US" altLang="en-US" sz="1800" b="0" i="0" u="none" strike="noStrike" cap="none" normalizeH="0" baseline="0" dirty="0">
                <a:ln>
                  <a:noFill/>
                </a:ln>
                <a:solidFill>
                  <a:schemeClr val="tx1"/>
                </a:solidFill>
                <a:effectLst/>
                <a:latin typeface="Cambria Math" panose="02040503050406030204" pitchFamily="18" charset="0"/>
                <a:ea typeface="Cambria Math" panose="02040503050406030204" pitchFamily="18" charset="0"/>
              </a:rPr>
              <a:t> de radon </a:t>
            </a:r>
            <a:r>
              <a:rPr kumimoji="0" lang="en-US" altLang="en-US" sz="1800" b="0" i="0" u="none" strike="noStrike" cap="none" normalizeH="0" baseline="0" dirty="0" err="1">
                <a:ln>
                  <a:noFill/>
                </a:ln>
                <a:solidFill>
                  <a:schemeClr val="tx1"/>
                </a:solidFill>
                <a:effectLst/>
                <a:latin typeface="Cambria Math" panose="02040503050406030204" pitchFamily="18" charset="0"/>
                <a:ea typeface="Cambria Math" panose="02040503050406030204" pitchFamily="18" charset="0"/>
              </a:rPr>
              <a:t>în</a:t>
            </a:r>
            <a:r>
              <a:rPr kumimoji="0" lang="en-US" altLang="en-US" sz="1800" b="0" i="0" u="none" strike="noStrike" cap="none" normalizeH="0" baseline="0" dirty="0">
                <a:ln>
                  <a:noFill/>
                </a:ln>
                <a:solidFill>
                  <a:schemeClr val="tx1"/>
                </a:solidFill>
                <a:effectLst/>
                <a:latin typeface="Cambria Math" panose="02040503050406030204" pitchFamily="18" charset="0"/>
                <a:ea typeface="Cambria Math" panose="02040503050406030204" pitchFamily="18" charset="0"/>
              </a:rPr>
              <a:t> </a:t>
            </a:r>
            <a:r>
              <a:rPr kumimoji="0" lang="en-US" altLang="en-US" sz="1800" b="0" i="0" u="none" strike="noStrike" cap="none" normalizeH="0" baseline="0" dirty="0" err="1">
                <a:ln>
                  <a:noFill/>
                </a:ln>
                <a:solidFill>
                  <a:schemeClr val="tx1"/>
                </a:solidFill>
                <a:effectLst/>
                <a:latin typeface="Cambria Math" panose="02040503050406030204" pitchFamily="18" charset="0"/>
                <a:ea typeface="Cambria Math" panose="02040503050406030204" pitchFamily="18" charset="0"/>
              </a:rPr>
              <a:t>clădiri</a:t>
            </a:r>
            <a:r>
              <a:rPr kumimoji="0" lang="en-US" altLang="en-US" sz="1800" b="0" i="0" u="none" strike="noStrike" cap="none" normalizeH="0" baseline="0" dirty="0">
                <a:ln>
                  <a:noFill/>
                </a:ln>
                <a:solidFill>
                  <a:schemeClr val="tx1"/>
                </a:solidFill>
                <a:effectLst/>
                <a:latin typeface="Cambria Math" panose="02040503050406030204" pitchFamily="18" charset="0"/>
                <a:ea typeface="Cambria Math" panose="02040503050406030204" pitchFamily="18" charset="0"/>
              </a:rPr>
              <a:t>, </a:t>
            </a:r>
            <a:r>
              <a:rPr kumimoji="0" lang="en-US" altLang="en-US" sz="1800" b="0" i="0" u="none" strike="noStrike" cap="none" normalizeH="0" baseline="0" dirty="0" err="1">
                <a:ln>
                  <a:noFill/>
                </a:ln>
                <a:solidFill>
                  <a:schemeClr val="tx1"/>
                </a:solidFill>
                <a:effectLst/>
                <a:latin typeface="Cambria Math" panose="02040503050406030204" pitchFamily="18" charset="0"/>
                <a:ea typeface="Cambria Math" panose="02040503050406030204" pitchFamily="18" charset="0"/>
              </a:rPr>
              <a:t>atât</a:t>
            </a:r>
            <a:r>
              <a:rPr kumimoji="0" lang="en-US" altLang="en-US" sz="1800" b="0" i="0" u="none" strike="noStrike" cap="none" normalizeH="0" baseline="0" dirty="0">
                <a:ln>
                  <a:noFill/>
                </a:ln>
                <a:solidFill>
                  <a:schemeClr val="tx1"/>
                </a:solidFill>
                <a:effectLst/>
                <a:latin typeface="Cambria Math" panose="02040503050406030204" pitchFamily="18" charset="0"/>
                <a:ea typeface="Cambria Math" panose="02040503050406030204" pitchFamily="18" charset="0"/>
              </a:rPr>
              <a:t> </a:t>
            </a:r>
            <a:r>
              <a:rPr kumimoji="0" lang="en-US" altLang="en-US" sz="1800" b="0" i="0" u="none" strike="noStrike" cap="none" normalizeH="0" baseline="0" dirty="0" err="1">
                <a:ln>
                  <a:noFill/>
                </a:ln>
                <a:solidFill>
                  <a:schemeClr val="tx1"/>
                </a:solidFill>
                <a:effectLst/>
                <a:latin typeface="Cambria Math" panose="02040503050406030204" pitchFamily="18" charset="0"/>
                <a:ea typeface="Cambria Math" panose="02040503050406030204" pitchFamily="18" charset="0"/>
              </a:rPr>
              <a:t>rezidențiale</a:t>
            </a:r>
            <a:r>
              <a:rPr kumimoji="0" lang="en-US" altLang="en-US" sz="1800" b="0" i="0" u="none" strike="noStrike" cap="none" normalizeH="0" baseline="0" dirty="0">
                <a:ln>
                  <a:noFill/>
                </a:ln>
                <a:solidFill>
                  <a:schemeClr val="tx1"/>
                </a:solidFill>
                <a:effectLst/>
                <a:latin typeface="Cambria Math" panose="02040503050406030204" pitchFamily="18" charset="0"/>
                <a:ea typeface="Cambria Math" panose="02040503050406030204" pitchFamily="18" charset="0"/>
              </a:rPr>
              <a:t>, </a:t>
            </a:r>
            <a:r>
              <a:rPr kumimoji="0" lang="en-US" altLang="en-US" sz="1800" b="0" i="0" u="none" strike="noStrike" cap="none" normalizeH="0" baseline="0" dirty="0" err="1">
                <a:ln>
                  <a:noFill/>
                </a:ln>
                <a:solidFill>
                  <a:schemeClr val="tx1"/>
                </a:solidFill>
                <a:effectLst/>
                <a:latin typeface="Cambria Math" panose="02040503050406030204" pitchFamily="18" charset="0"/>
                <a:ea typeface="Cambria Math" panose="02040503050406030204" pitchFamily="18" charset="0"/>
              </a:rPr>
              <a:t>cât</a:t>
            </a:r>
            <a:r>
              <a:rPr kumimoji="0" lang="en-US" altLang="en-US" sz="1800" b="0" i="0" u="none" strike="noStrike" cap="none" normalizeH="0" baseline="0" dirty="0">
                <a:ln>
                  <a:noFill/>
                </a:ln>
                <a:solidFill>
                  <a:schemeClr val="tx1"/>
                </a:solidFill>
                <a:effectLst/>
                <a:latin typeface="Cambria Math" panose="02040503050406030204" pitchFamily="18" charset="0"/>
                <a:ea typeface="Cambria Math" panose="02040503050406030204" pitchFamily="18" charset="0"/>
              </a:rPr>
              <a:t> </a:t>
            </a:r>
            <a:r>
              <a:rPr kumimoji="0" lang="en-US" altLang="en-US" sz="1800" b="0" i="0" u="none" strike="noStrike" cap="none" normalizeH="0" baseline="0" dirty="0" err="1">
                <a:ln>
                  <a:noFill/>
                </a:ln>
                <a:solidFill>
                  <a:schemeClr val="tx1"/>
                </a:solidFill>
                <a:effectLst/>
                <a:latin typeface="Cambria Math" panose="02040503050406030204" pitchFamily="18" charset="0"/>
                <a:ea typeface="Cambria Math" panose="02040503050406030204" pitchFamily="18" charset="0"/>
              </a:rPr>
              <a:t>și</a:t>
            </a:r>
            <a:r>
              <a:rPr kumimoji="0" lang="en-US" altLang="en-US" sz="1800" b="0" i="0" u="none" strike="noStrike" cap="none" normalizeH="0" baseline="0" dirty="0">
                <a:ln>
                  <a:noFill/>
                </a:ln>
                <a:solidFill>
                  <a:schemeClr val="tx1"/>
                </a:solidFill>
                <a:effectLst/>
                <a:latin typeface="Cambria Math" panose="02040503050406030204" pitchFamily="18" charset="0"/>
                <a:ea typeface="Cambria Math" panose="02040503050406030204" pitchFamily="18" charset="0"/>
              </a:rPr>
              <a:t> la </a:t>
            </a:r>
            <a:r>
              <a:rPr kumimoji="0" lang="en-US" altLang="en-US" sz="1800" b="0" i="0" u="none" strike="noStrike" cap="none" normalizeH="0" baseline="0" dirty="0" err="1">
                <a:ln>
                  <a:noFill/>
                </a:ln>
                <a:solidFill>
                  <a:schemeClr val="tx1"/>
                </a:solidFill>
                <a:effectLst/>
                <a:latin typeface="Cambria Math" panose="02040503050406030204" pitchFamily="18" charset="0"/>
                <a:ea typeface="Cambria Math" panose="02040503050406030204" pitchFamily="18" charset="0"/>
              </a:rPr>
              <a:t>locul</a:t>
            </a:r>
            <a:r>
              <a:rPr kumimoji="0" lang="en-US" altLang="en-US" sz="1800" b="0" i="0" u="none" strike="noStrike" cap="none" normalizeH="0" baseline="0" dirty="0">
                <a:ln>
                  <a:noFill/>
                </a:ln>
                <a:solidFill>
                  <a:schemeClr val="tx1"/>
                </a:solidFill>
                <a:effectLst/>
                <a:latin typeface="Cambria Math" panose="02040503050406030204" pitchFamily="18" charset="0"/>
                <a:ea typeface="Cambria Math" panose="02040503050406030204" pitchFamily="18" charset="0"/>
              </a:rPr>
              <a:t> de </a:t>
            </a:r>
            <a:r>
              <a:rPr kumimoji="0" lang="en-US" altLang="en-US" sz="1800" b="0" i="0" u="none" strike="noStrike" cap="none" normalizeH="0" baseline="0" dirty="0" err="1">
                <a:ln>
                  <a:noFill/>
                </a:ln>
                <a:solidFill>
                  <a:schemeClr val="tx1"/>
                </a:solidFill>
                <a:effectLst/>
                <a:latin typeface="Cambria Math" panose="02040503050406030204" pitchFamily="18" charset="0"/>
                <a:ea typeface="Cambria Math" panose="02040503050406030204" pitchFamily="18" charset="0"/>
              </a:rPr>
              <a:t>muncă</a:t>
            </a:r>
            <a:r>
              <a:rPr kumimoji="0" lang="en-US" altLang="en-US" sz="1800" b="0" i="0" u="none" strike="noStrike" cap="none" normalizeH="0" baseline="0" dirty="0">
                <a:ln>
                  <a:noFill/>
                </a:ln>
                <a:solidFill>
                  <a:schemeClr val="tx1"/>
                </a:solidFill>
                <a:effectLst/>
                <a:latin typeface="Cambria Math" panose="02040503050406030204" pitchFamily="18" charset="0"/>
                <a:ea typeface="Cambria Math" panose="02040503050406030204" pitchFamily="18" charset="0"/>
              </a:rPr>
              <a:t>.</a:t>
            </a: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v"/>
              <a:tabLst/>
            </a:pPr>
            <a:endParaRPr kumimoji="0" lang="en-US" altLang="en-US" sz="1800" b="0" i="0" u="none" strike="noStrike" cap="none" normalizeH="0" baseline="0" dirty="0">
              <a:ln>
                <a:noFill/>
              </a:ln>
              <a:solidFill>
                <a:schemeClr val="tx1"/>
              </a:solidFill>
              <a:effectLst/>
              <a:latin typeface="Cambria Math" panose="02040503050406030204" pitchFamily="18" charset="0"/>
              <a:ea typeface="Cambria Math" panose="02040503050406030204" pitchFamily="18" charset="0"/>
            </a:endParaRPr>
          </a:p>
          <a:p>
            <a:pPr marL="285750" indent="-285750" algn="just" eaLnBrk="0" fontAlgn="base" hangingPunct="0">
              <a:spcBef>
                <a:spcPct val="0"/>
              </a:spcBef>
              <a:spcAft>
                <a:spcPct val="0"/>
              </a:spcAft>
              <a:buFont typeface="Wingdings" panose="05000000000000000000" pitchFamily="2" charset="2"/>
              <a:buChar char="v"/>
            </a:pPr>
            <a:r>
              <a:rPr kumimoji="0" lang="en-US" altLang="en-US" sz="1800" b="1" i="0" u="none" strike="noStrike" cap="none" normalizeH="0" baseline="0" noProof="1">
                <a:ln>
                  <a:noFill/>
                </a:ln>
                <a:solidFill>
                  <a:srgbClr val="0C73F7"/>
                </a:solidFill>
                <a:effectLst/>
                <a:latin typeface="Cambria Math" panose="02040503050406030204" pitchFamily="18" charset="0"/>
                <a:ea typeface="Cambria Math" panose="02040503050406030204" pitchFamily="18" charset="0"/>
              </a:rPr>
              <a:t>Măsuri de remediere precum îmbunătățirea ventilației și etanșarea clădirilor</a:t>
            </a:r>
            <a:r>
              <a:rPr kumimoji="0" lang="en-US" altLang="en-US" sz="1800" b="0" i="0" u="none" strike="noStrike" cap="none" normalizeH="0" baseline="0" noProof="1">
                <a:ln>
                  <a:noFill/>
                </a:ln>
                <a:solidFill>
                  <a:srgbClr val="0C73F7"/>
                </a:solidFill>
                <a:effectLst/>
                <a:latin typeface="Cambria Math" panose="02040503050406030204" pitchFamily="18" charset="0"/>
                <a:ea typeface="Cambria Math" panose="02040503050406030204" pitchFamily="18" charset="0"/>
              </a:rPr>
              <a:t> sunt eficiente și necesare pentru a reduce nivelurile de radon din locuințe, școli, grădinițe și spații de muncă.</a:t>
            </a:r>
            <a:endParaRPr kumimoji="0" lang="ro-RO" altLang="en-US" sz="1800" b="0" i="0" u="none" strike="noStrike" cap="none" normalizeH="0" baseline="0" noProof="1">
              <a:ln>
                <a:noFill/>
              </a:ln>
              <a:solidFill>
                <a:srgbClr val="0C73F7"/>
              </a:solidFill>
              <a:effectLst/>
              <a:latin typeface="Cambria Math" panose="02040503050406030204" pitchFamily="18" charset="0"/>
              <a:ea typeface="Cambria Math" panose="02040503050406030204" pitchFamily="18" charset="0"/>
            </a:endParaRPr>
          </a:p>
          <a:p>
            <a:pPr marL="285750" indent="-285750" algn="just" eaLnBrk="0" fontAlgn="base" hangingPunct="0">
              <a:spcBef>
                <a:spcPct val="0"/>
              </a:spcBef>
              <a:spcAft>
                <a:spcPct val="0"/>
              </a:spcAft>
              <a:buFont typeface="Wingdings" panose="05000000000000000000" pitchFamily="2" charset="2"/>
              <a:buChar char="v"/>
            </a:pPr>
            <a:endParaRPr lang="ro-RO" altLang="en-US" noProof="1">
              <a:latin typeface="Cambria Math" panose="02040503050406030204" pitchFamily="18" charset="0"/>
              <a:ea typeface="Cambria Math" panose="02040503050406030204" pitchFamily="18" charset="0"/>
            </a:endParaRPr>
          </a:p>
          <a:p>
            <a:pPr marL="285750" indent="-285750" algn="just" eaLnBrk="0" fontAlgn="base" hangingPunct="0">
              <a:spcBef>
                <a:spcPct val="0"/>
              </a:spcBef>
              <a:spcAft>
                <a:spcPct val="0"/>
              </a:spcAft>
              <a:buFont typeface="Wingdings" panose="05000000000000000000" pitchFamily="2" charset="2"/>
              <a:buChar char="v"/>
            </a:pPr>
            <a:r>
              <a:rPr kumimoji="0" lang="en-US" altLang="en-US" sz="1800" b="1" i="0" u="none" strike="noStrike" cap="none" normalizeH="0" baseline="0" noProof="1">
                <a:ln>
                  <a:noFill/>
                </a:ln>
                <a:solidFill>
                  <a:srgbClr val="FFC000"/>
                </a:solidFill>
                <a:effectLst/>
                <a:latin typeface="Cambria Math" panose="02040503050406030204" pitchFamily="18" charset="0"/>
                <a:ea typeface="Cambria Math" panose="02040503050406030204" pitchFamily="18" charset="0"/>
              </a:rPr>
              <a:t>Educația și conștientizarea publicului</a:t>
            </a:r>
            <a:r>
              <a:rPr kumimoji="0" lang="en-US" altLang="en-US" sz="1800" b="0" i="0" u="none" strike="noStrike" cap="none" normalizeH="0" baseline="0" noProof="1">
                <a:ln>
                  <a:noFill/>
                </a:ln>
                <a:solidFill>
                  <a:srgbClr val="FFC000"/>
                </a:solidFill>
                <a:effectLst/>
                <a:latin typeface="Cambria Math" panose="02040503050406030204" pitchFamily="18" charset="0"/>
                <a:ea typeface="Cambria Math" panose="02040503050406030204" pitchFamily="18" charset="0"/>
              </a:rPr>
              <a:t> privind riscurile radonului sunt esențiale pentru prevenirea expunerii și protejarea sănătății pe termen lung.</a:t>
            </a:r>
          </a:p>
          <a:p>
            <a:pPr marL="285750" indent="-285750" algn="just" eaLnBrk="0" fontAlgn="base" hangingPunct="0">
              <a:spcBef>
                <a:spcPct val="0"/>
              </a:spcBef>
              <a:spcAft>
                <a:spcPct val="0"/>
              </a:spcAft>
              <a:buFont typeface="Wingdings" panose="05000000000000000000" pitchFamily="2" charset="2"/>
              <a:buChar char="ü"/>
            </a:pPr>
            <a:endParaRPr kumimoji="0" lang="en-US" altLang="en-US" sz="1800" b="0" i="0" u="none" strike="noStrike" cap="none" normalizeH="0" baseline="0" dirty="0">
              <a:ln>
                <a:noFill/>
              </a:ln>
              <a:solidFill>
                <a:schemeClr val="tx1"/>
              </a:solidFill>
              <a:effectLst/>
              <a:latin typeface="Cambria Math" panose="02040503050406030204" pitchFamily="18" charset="0"/>
              <a:ea typeface="Cambria Math" panose="02040503050406030204" pitchFamily="18" charset="0"/>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endParaRPr kumimoji="0" lang="en-US" altLang="en-US" sz="1800" b="0" i="0" u="none" strike="noStrike" cap="none" normalizeH="0" baseline="0" dirty="0">
              <a:ln>
                <a:noFill/>
              </a:ln>
              <a:solidFill>
                <a:schemeClr val="tx1"/>
              </a:solidFill>
              <a:effectLst/>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9334483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Gradient Magenta GIF by Anthony Antonellis">
            <a:extLst>
              <a:ext uri="{FF2B5EF4-FFF2-40B4-BE49-F238E27FC236}">
                <a16:creationId xmlns:a16="http://schemas.microsoft.com/office/drawing/2014/main" id="{DBA7C4EC-C1C0-A0E5-7A95-1FAB1315ED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399" y="2069824"/>
            <a:ext cx="8252791" cy="28575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0E43D9F-DAD2-BE5D-C262-E88779EA29D3}"/>
              </a:ext>
            </a:extLst>
          </p:cNvPr>
          <p:cNvSpPr txBox="1"/>
          <p:nvPr/>
        </p:nvSpPr>
        <p:spPr>
          <a:xfrm>
            <a:off x="0" y="0"/>
            <a:ext cx="12192000" cy="6857999"/>
          </a:xfrm>
          <a:custGeom>
            <a:avLst/>
            <a:gdLst/>
            <a:ahLst/>
            <a:cxnLst/>
            <a:rect l="l" t="t" r="r" b="b"/>
            <a:pathLst>
              <a:path w="12192000" h="6858000">
                <a:moveTo>
                  <a:pt x="8184384" y="4689790"/>
                </a:moveTo>
                <a:cubicBezTo>
                  <a:pt x="8187887" y="4715854"/>
                  <a:pt x="8189639" y="4738305"/>
                  <a:pt x="8189639" y="4757144"/>
                </a:cubicBezTo>
                <a:cubicBezTo>
                  <a:pt x="8189639" y="4776058"/>
                  <a:pt x="8186695" y="4790665"/>
                  <a:pt x="8180807" y="4800965"/>
                </a:cubicBezTo>
                <a:cubicBezTo>
                  <a:pt x="8174919" y="4811265"/>
                  <a:pt x="8165774" y="4819516"/>
                  <a:pt x="8153372" y="4825717"/>
                </a:cubicBezTo>
                <a:cubicBezTo>
                  <a:pt x="8140969" y="4831918"/>
                  <a:pt x="8119594" y="4837254"/>
                  <a:pt x="8089245" y="4841725"/>
                </a:cubicBezTo>
                <a:lnTo>
                  <a:pt x="8098659" y="4906800"/>
                </a:lnTo>
                <a:cubicBezTo>
                  <a:pt x="8167957" y="4902745"/>
                  <a:pt x="8219688" y="4887747"/>
                  <a:pt x="8253854" y="4861808"/>
                </a:cubicBezTo>
                <a:cubicBezTo>
                  <a:pt x="8288019" y="4835868"/>
                  <a:pt x="8305102" y="4800980"/>
                  <a:pt x="8305102" y="4757144"/>
                </a:cubicBezTo>
                <a:cubicBezTo>
                  <a:pt x="8305102" y="4735000"/>
                  <a:pt x="8301493" y="4712548"/>
                  <a:pt x="8294275" y="4689790"/>
                </a:cubicBezTo>
                <a:close/>
                <a:moveTo>
                  <a:pt x="9445414" y="4496593"/>
                </a:moveTo>
                <a:lnTo>
                  <a:pt x="9445414" y="4655820"/>
                </a:lnTo>
                <a:lnTo>
                  <a:pt x="9586558" y="4655820"/>
                </a:lnTo>
                <a:lnTo>
                  <a:pt x="9586558" y="4496593"/>
                </a:lnTo>
                <a:close/>
                <a:moveTo>
                  <a:pt x="6135430" y="4389660"/>
                </a:moveTo>
                <a:lnTo>
                  <a:pt x="6135430" y="4460055"/>
                </a:lnTo>
                <a:cubicBezTo>
                  <a:pt x="6135430" y="4477251"/>
                  <a:pt x="6129939" y="4494881"/>
                  <a:pt x="6118956" y="4512945"/>
                </a:cubicBezTo>
                <a:cubicBezTo>
                  <a:pt x="6107974" y="4531009"/>
                  <a:pt x="6092575" y="4545932"/>
                  <a:pt x="6072759" y="4557715"/>
                </a:cubicBezTo>
                <a:cubicBezTo>
                  <a:pt x="6052943" y="4569497"/>
                  <a:pt x="6030912" y="4575388"/>
                  <a:pt x="6006666" y="4575388"/>
                </a:cubicBezTo>
                <a:cubicBezTo>
                  <a:pt x="5989340" y="4575388"/>
                  <a:pt x="5974864" y="4573312"/>
                  <a:pt x="5963240" y="4569160"/>
                </a:cubicBezTo>
                <a:cubicBezTo>
                  <a:pt x="5951616" y="4565009"/>
                  <a:pt x="5942077" y="4557586"/>
                  <a:pt x="5934623" y="4546892"/>
                </a:cubicBezTo>
                <a:cubicBezTo>
                  <a:pt x="5927170" y="4536198"/>
                  <a:pt x="5923443" y="4520870"/>
                  <a:pt x="5923443" y="4500909"/>
                </a:cubicBezTo>
                <a:cubicBezTo>
                  <a:pt x="5923443" y="4464774"/>
                  <a:pt x="5941542" y="4437389"/>
                  <a:pt x="5977742" y="4418751"/>
                </a:cubicBezTo>
                <a:cubicBezTo>
                  <a:pt x="6013941" y="4400113"/>
                  <a:pt x="6066504" y="4390416"/>
                  <a:pt x="6135430" y="4389660"/>
                </a:cubicBezTo>
                <a:close/>
                <a:moveTo>
                  <a:pt x="2380664" y="4158520"/>
                </a:moveTo>
                <a:cubicBezTo>
                  <a:pt x="2461831" y="4158520"/>
                  <a:pt x="2502415" y="4230820"/>
                  <a:pt x="2502415" y="4375419"/>
                </a:cubicBezTo>
                <a:cubicBezTo>
                  <a:pt x="2502415" y="4449430"/>
                  <a:pt x="2491409" y="4504569"/>
                  <a:pt x="2469398" y="4540837"/>
                </a:cubicBezTo>
                <a:cubicBezTo>
                  <a:pt x="2447387" y="4577104"/>
                  <a:pt x="2415084" y="4595238"/>
                  <a:pt x="2372488" y="4595238"/>
                </a:cubicBezTo>
                <a:cubicBezTo>
                  <a:pt x="2347410" y="4595238"/>
                  <a:pt x="2327645" y="4592452"/>
                  <a:pt x="2313194" y="4586880"/>
                </a:cubicBezTo>
                <a:cubicBezTo>
                  <a:pt x="2298742" y="4581308"/>
                  <a:pt x="2286301" y="4572965"/>
                  <a:pt x="2275870" y="4561849"/>
                </a:cubicBezTo>
                <a:cubicBezTo>
                  <a:pt x="2265440" y="4550734"/>
                  <a:pt x="2258061" y="4535798"/>
                  <a:pt x="2253732" y="4517043"/>
                </a:cubicBezTo>
                <a:cubicBezTo>
                  <a:pt x="2249404" y="4498287"/>
                  <a:pt x="2247240" y="4470535"/>
                  <a:pt x="2247240" y="4433787"/>
                </a:cubicBezTo>
                <a:lnTo>
                  <a:pt x="2247240" y="4279694"/>
                </a:lnTo>
                <a:cubicBezTo>
                  <a:pt x="2247240" y="4264967"/>
                  <a:pt x="2250139" y="4251192"/>
                  <a:pt x="2255937" y="4238371"/>
                </a:cubicBezTo>
                <a:cubicBezTo>
                  <a:pt x="2261735" y="4225550"/>
                  <a:pt x="2271825" y="4212128"/>
                  <a:pt x="2286209" y="4198104"/>
                </a:cubicBezTo>
                <a:cubicBezTo>
                  <a:pt x="2300593" y="4184080"/>
                  <a:pt x="2314939" y="4173977"/>
                  <a:pt x="2329248" y="4167794"/>
                </a:cubicBezTo>
                <a:cubicBezTo>
                  <a:pt x="2343558" y="4161612"/>
                  <a:pt x="2360696" y="4158520"/>
                  <a:pt x="2380664" y="4158520"/>
                </a:cubicBezTo>
                <a:close/>
                <a:moveTo>
                  <a:pt x="9071827" y="4134001"/>
                </a:moveTo>
                <a:cubicBezTo>
                  <a:pt x="9095218" y="4134001"/>
                  <a:pt x="9114094" y="4140241"/>
                  <a:pt x="9128456" y="4152721"/>
                </a:cubicBezTo>
                <a:cubicBezTo>
                  <a:pt x="9142818" y="4165200"/>
                  <a:pt x="9153878" y="4184092"/>
                  <a:pt x="9161636" y="4209396"/>
                </a:cubicBezTo>
                <a:cubicBezTo>
                  <a:pt x="9169393" y="4234700"/>
                  <a:pt x="9174400" y="4263503"/>
                  <a:pt x="9176658" y="4295805"/>
                </a:cubicBezTo>
                <a:lnTo>
                  <a:pt x="8945992" y="4295805"/>
                </a:lnTo>
                <a:cubicBezTo>
                  <a:pt x="8949980" y="4247175"/>
                  <a:pt x="8963012" y="4208051"/>
                  <a:pt x="8985088" y="4178431"/>
                </a:cubicBezTo>
                <a:cubicBezTo>
                  <a:pt x="9007164" y="4148811"/>
                  <a:pt x="9036078" y="4134001"/>
                  <a:pt x="9071827" y="4134001"/>
                </a:cubicBezTo>
                <a:close/>
                <a:moveTo>
                  <a:pt x="7081102" y="4134001"/>
                </a:moveTo>
                <a:cubicBezTo>
                  <a:pt x="7104493" y="4134001"/>
                  <a:pt x="7123369" y="4140241"/>
                  <a:pt x="7137731" y="4152721"/>
                </a:cubicBezTo>
                <a:cubicBezTo>
                  <a:pt x="7152093" y="4165200"/>
                  <a:pt x="7163153" y="4184092"/>
                  <a:pt x="7170911" y="4209396"/>
                </a:cubicBezTo>
                <a:cubicBezTo>
                  <a:pt x="7178668" y="4234700"/>
                  <a:pt x="7183675" y="4263503"/>
                  <a:pt x="7185933" y="4295805"/>
                </a:cubicBezTo>
                <a:lnTo>
                  <a:pt x="6955268" y="4295805"/>
                </a:lnTo>
                <a:cubicBezTo>
                  <a:pt x="6959255" y="4247175"/>
                  <a:pt x="6972287" y="4208051"/>
                  <a:pt x="6994363" y="4178431"/>
                </a:cubicBezTo>
                <a:cubicBezTo>
                  <a:pt x="7016439" y="4148811"/>
                  <a:pt x="7045353" y="4134001"/>
                  <a:pt x="7081102" y="4134001"/>
                </a:cubicBezTo>
                <a:close/>
                <a:moveTo>
                  <a:pt x="3004402" y="4134001"/>
                </a:moveTo>
                <a:cubicBezTo>
                  <a:pt x="3027794" y="4134001"/>
                  <a:pt x="3046670" y="4140241"/>
                  <a:pt x="3061031" y="4152721"/>
                </a:cubicBezTo>
                <a:cubicBezTo>
                  <a:pt x="3075393" y="4165200"/>
                  <a:pt x="3086453" y="4184092"/>
                  <a:pt x="3094211" y="4209396"/>
                </a:cubicBezTo>
                <a:cubicBezTo>
                  <a:pt x="3101968" y="4234700"/>
                  <a:pt x="3106976" y="4263503"/>
                  <a:pt x="3109233" y="4295805"/>
                </a:cubicBezTo>
                <a:lnTo>
                  <a:pt x="2878569" y="4295805"/>
                </a:lnTo>
                <a:cubicBezTo>
                  <a:pt x="2882556" y="4247175"/>
                  <a:pt x="2895587" y="4208051"/>
                  <a:pt x="2917664" y="4178431"/>
                </a:cubicBezTo>
                <a:cubicBezTo>
                  <a:pt x="2939740" y="4148811"/>
                  <a:pt x="2968653" y="4134001"/>
                  <a:pt x="3004402" y="4134001"/>
                </a:cubicBezTo>
                <a:close/>
                <a:moveTo>
                  <a:pt x="4898622" y="4074005"/>
                </a:moveTo>
                <a:lnTo>
                  <a:pt x="4898622" y="4123741"/>
                </a:lnTo>
                <a:cubicBezTo>
                  <a:pt x="4926353" y="4130903"/>
                  <a:pt x="4943076" y="4137339"/>
                  <a:pt x="4948791" y="4143047"/>
                </a:cubicBezTo>
                <a:cubicBezTo>
                  <a:pt x="4954505" y="4148755"/>
                  <a:pt x="4958468" y="4156964"/>
                  <a:pt x="4960678" y="4167673"/>
                </a:cubicBezTo>
                <a:cubicBezTo>
                  <a:pt x="4962889" y="4178383"/>
                  <a:pt x="4963994" y="4199575"/>
                  <a:pt x="4963994" y="4231251"/>
                </a:cubicBezTo>
                <a:lnTo>
                  <a:pt x="4963994" y="4451879"/>
                </a:lnTo>
                <a:cubicBezTo>
                  <a:pt x="4963994" y="4504347"/>
                  <a:pt x="4969997" y="4545380"/>
                  <a:pt x="4982003" y="4574979"/>
                </a:cubicBezTo>
                <a:cubicBezTo>
                  <a:pt x="4994008" y="4604577"/>
                  <a:pt x="5012518" y="4627006"/>
                  <a:pt x="5037529" y="4642268"/>
                </a:cubicBezTo>
                <a:cubicBezTo>
                  <a:pt x="5062542" y="4657529"/>
                  <a:pt x="5093946" y="4665159"/>
                  <a:pt x="5131742" y="4665159"/>
                </a:cubicBezTo>
                <a:cubicBezTo>
                  <a:pt x="5163567" y="4665159"/>
                  <a:pt x="5194980" y="4656536"/>
                  <a:pt x="5225983" y="4639291"/>
                </a:cubicBezTo>
                <a:cubicBezTo>
                  <a:pt x="5249235" y="4626357"/>
                  <a:pt x="5272105" y="4608930"/>
                  <a:pt x="5294591" y="4587010"/>
                </a:cubicBezTo>
                <a:lnTo>
                  <a:pt x="5309233" y="4571676"/>
                </a:lnTo>
                <a:lnTo>
                  <a:pt x="5306030" y="4661652"/>
                </a:lnTo>
                <a:lnTo>
                  <a:pt x="5353971" y="4661652"/>
                </a:lnTo>
                <a:lnTo>
                  <a:pt x="5499711" y="4655290"/>
                </a:lnTo>
                <a:lnTo>
                  <a:pt x="5499711" y="4604093"/>
                </a:lnTo>
                <a:cubicBezTo>
                  <a:pt x="5473349" y="4598729"/>
                  <a:pt x="5456963" y="4594139"/>
                  <a:pt x="5450551" y="4590322"/>
                </a:cubicBezTo>
                <a:cubicBezTo>
                  <a:pt x="5444139" y="4586505"/>
                  <a:pt x="5439376" y="4581484"/>
                  <a:pt x="5436263" y="4575258"/>
                </a:cubicBezTo>
                <a:cubicBezTo>
                  <a:pt x="5433150" y="4569032"/>
                  <a:pt x="5431078" y="4560065"/>
                  <a:pt x="5430045" y="4548357"/>
                </a:cubicBezTo>
                <a:cubicBezTo>
                  <a:pt x="5429013" y="4536649"/>
                  <a:pt x="5428496" y="4515385"/>
                  <a:pt x="5428496" y="4484566"/>
                </a:cubicBezTo>
                <a:lnTo>
                  <a:pt x="5428496" y="4074005"/>
                </a:lnTo>
                <a:lnTo>
                  <a:pt x="5237745" y="4074005"/>
                </a:lnTo>
                <a:lnTo>
                  <a:pt x="5237745" y="4123760"/>
                </a:lnTo>
                <a:cubicBezTo>
                  <a:pt x="5257819" y="4128900"/>
                  <a:pt x="5270751" y="4132962"/>
                  <a:pt x="5276543" y="4135945"/>
                </a:cubicBezTo>
                <a:cubicBezTo>
                  <a:pt x="5282334" y="4138928"/>
                  <a:pt x="5286607" y="4142013"/>
                  <a:pt x="5289360" y="4145200"/>
                </a:cubicBezTo>
                <a:cubicBezTo>
                  <a:pt x="5292114" y="4148388"/>
                  <a:pt x="5294638" y="4152846"/>
                  <a:pt x="5296932" y="4158576"/>
                </a:cubicBezTo>
                <a:cubicBezTo>
                  <a:pt x="5299226" y="4164306"/>
                  <a:pt x="5300927" y="4172523"/>
                  <a:pt x="5302034" y="4183226"/>
                </a:cubicBezTo>
                <a:cubicBezTo>
                  <a:pt x="5303141" y="4193929"/>
                  <a:pt x="5303695" y="4209937"/>
                  <a:pt x="5303695" y="4231251"/>
                </a:cubicBezTo>
                <a:lnTo>
                  <a:pt x="5303695" y="4450130"/>
                </a:lnTo>
                <a:cubicBezTo>
                  <a:pt x="5303695" y="4467215"/>
                  <a:pt x="5300472" y="4482203"/>
                  <a:pt x="5294025" y="4495095"/>
                </a:cubicBezTo>
                <a:cubicBezTo>
                  <a:pt x="5287579" y="4507987"/>
                  <a:pt x="5276454" y="4521325"/>
                  <a:pt x="5260651" y="4535107"/>
                </a:cubicBezTo>
                <a:cubicBezTo>
                  <a:pt x="5244847" y="4548889"/>
                  <a:pt x="5230908" y="4558367"/>
                  <a:pt x="5218835" y="4563542"/>
                </a:cubicBezTo>
                <a:cubicBezTo>
                  <a:pt x="5206761" y="4568717"/>
                  <a:pt x="5194074" y="4571304"/>
                  <a:pt x="5180773" y="4571304"/>
                </a:cubicBezTo>
                <a:cubicBezTo>
                  <a:pt x="5160488" y="4571304"/>
                  <a:pt x="5144946" y="4567867"/>
                  <a:pt x="5134147" y="4560993"/>
                </a:cubicBezTo>
                <a:cubicBezTo>
                  <a:pt x="5123348" y="4554119"/>
                  <a:pt x="5114852" y="4545352"/>
                  <a:pt x="5108660" y="4534693"/>
                </a:cubicBezTo>
                <a:cubicBezTo>
                  <a:pt x="5102468" y="4524033"/>
                  <a:pt x="5097707" y="4507409"/>
                  <a:pt x="5094378" y="4484821"/>
                </a:cubicBezTo>
                <a:cubicBezTo>
                  <a:pt x="5091047" y="4462234"/>
                  <a:pt x="5089382" y="4428296"/>
                  <a:pt x="5089382" y="4383009"/>
                </a:cubicBezTo>
                <a:lnTo>
                  <a:pt x="5089382" y="4074005"/>
                </a:lnTo>
                <a:close/>
                <a:moveTo>
                  <a:pt x="8619045" y="4068749"/>
                </a:moveTo>
                <a:lnTo>
                  <a:pt x="8466804" y="4074628"/>
                </a:lnTo>
                <a:lnTo>
                  <a:pt x="8466804" y="4127034"/>
                </a:lnTo>
                <a:cubicBezTo>
                  <a:pt x="8490126" y="4131182"/>
                  <a:pt x="8505618" y="4135055"/>
                  <a:pt x="8513280" y="4138652"/>
                </a:cubicBezTo>
                <a:cubicBezTo>
                  <a:pt x="8520942" y="4142248"/>
                  <a:pt x="8526612" y="4147650"/>
                  <a:pt x="8530292" y="4154855"/>
                </a:cubicBezTo>
                <a:cubicBezTo>
                  <a:pt x="8533973" y="4162061"/>
                  <a:pt x="8536180" y="4172828"/>
                  <a:pt x="8536916" y="4187156"/>
                </a:cubicBezTo>
                <a:cubicBezTo>
                  <a:pt x="8537650" y="4201484"/>
                  <a:pt x="8538018" y="4220851"/>
                  <a:pt x="8538018" y="4245259"/>
                </a:cubicBezTo>
                <a:lnTo>
                  <a:pt x="8538018" y="4499746"/>
                </a:lnTo>
                <a:cubicBezTo>
                  <a:pt x="8538018" y="4526132"/>
                  <a:pt x="8536864" y="4545174"/>
                  <a:pt x="8534558" y="4556873"/>
                </a:cubicBezTo>
                <a:cubicBezTo>
                  <a:pt x="8532250" y="4568571"/>
                  <a:pt x="8529396" y="4576786"/>
                  <a:pt x="8525995" y="4581518"/>
                </a:cubicBezTo>
                <a:cubicBezTo>
                  <a:pt x="8522594" y="4586249"/>
                  <a:pt x="8518226" y="4590068"/>
                  <a:pt x="8512894" y="4592973"/>
                </a:cubicBezTo>
                <a:cubicBezTo>
                  <a:pt x="8507560" y="4595878"/>
                  <a:pt x="8494922" y="4600400"/>
                  <a:pt x="8474980" y="4606540"/>
                </a:cubicBezTo>
                <a:lnTo>
                  <a:pt x="8474980" y="4655820"/>
                </a:lnTo>
                <a:lnTo>
                  <a:pt x="8728192" y="4655820"/>
                </a:lnTo>
                <a:lnTo>
                  <a:pt x="8728192" y="4606214"/>
                </a:lnTo>
                <a:cubicBezTo>
                  <a:pt x="8703772" y="4599988"/>
                  <a:pt x="8688106" y="4594188"/>
                  <a:pt x="8681195" y="4588815"/>
                </a:cubicBezTo>
                <a:cubicBezTo>
                  <a:pt x="8674284" y="4583442"/>
                  <a:pt x="8669494" y="4575166"/>
                  <a:pt x="8666824" y="4563989"/>
                </a:cubicBezTo>
                <a:cubicBezTo>
                  <a:pt x="8664154" y="4552811"/>
                  <a:pt x="8662820" y="4530811"/>
                  <a:pt x="8662820" y="4497988"/>
                </a:cubicBezTo>
                <a:lnTo>
                  <a:pt x="8662820" y="4068749"/>
                </a:lnTo>
                <a:close/>
                <a:moveTo>
                  <a:pt x="7757265" y="4064666"/>
                </a:moveTo>
                <a:cubicBezTo>
                  <a:pt x="7735828" y="4064666"/>
                  <a:pt x="7715381" y="4068327"/>
                  <a:pt x="7695925" y="4075651"/>
                </a:cubicBezTo>
                <a:cubicBezTo>
                  <a:pt x="7676469" y="4082974"/>
                  <a:pt x="7657611" y="4093056"/>
                  <a:pt x="7639352" y="4105896"/>
                </a:cubicBezTo>
                <a:cubicBezTo>
                  <a:pt x="7625657" y="4115525"/>
                  <a:pt x="7609759" y="4129244"/>
                  <a:pt x="7591657" y="4147052"/>
                </a:cubicBezTo>
                <a:lnTo>
                  <a:pt x="7581279" y="4157614"/>
                </a:lnTo>
                <a:lnTo>
                  <a:pt x="7587081" y="4068749"/>
                </a:lnTo>
                <a:lnTo>
                  <a:pt x="7543334" y="4068749"/>
                </a:lnTo>
                <a:lnTo>
                  <a:pt x="7390479" y="4074628"/>
                </a:lnTo>
                <a:lnTo>
                  <a:pt x="7390479" y="4127034"/>
                </a:lnTo>
                <a:cubicBezTo>
                  <a:pt x="7413801" y="4131182"/>
                  <a:pt x="7429293" y="4135055"/>
                  <a:pt x="7436955" y="4138652"/>
                </a:cubicBezTo>
                <a:cubicBezTo>
                  <a:pt x="7444617" y="4142248"/>
                  <a:pt x="7450287" y="4147650"/>
                  <a:pt x="7453968" y="4154855"/>
                </a:cubicBezTo>
                <a:cubicBezTo>
                  <a:pt x="7457648" y="4162061"/>
                  <a:pt x="7459856" y="4172828"/>
                  <a:pt x="7460591" y="4187156"/>
                </a:cubicBezTo>
                <a:cubicBezTo>
                  <a:pt x="7461325" y="4201484"/>
                  <a:pt x="7461693" y="4220851"/>
                  <a:pt x="7461693" y="4245259"/>
                </a:cubicBezTo>
                <a:lnTo>
                  <a:pt x="7461693" y="4499746"/>
                </a:lnTo>
                <a:cubicBezTo>
                  <a:pt x="7461693" y="4526132"/>
                  <a:pt x="7460539" y="4545174"/>
                  <a:pt x="7458233" y="4556873"/>
                </a:cubicBezTo>
                <a:cubicBezTo>
                  <a:pt x="7455926" y="4568571"/>
                  <a:pt x="7453072" y="4576786"/>
                  <a:pt x="7449670" y="4581518"/>
                </a:cubicBezTo>
                <a:cubicBezTo>
                  <a:pt x="7446269" y="4586249"/>
                  <a:pt x="7441902" y="4590068"/>
                  <a:pt x="7436569" y="4592973"/>
                </a:cubicBezTo>
                <a:cubicBezTo>
                  <a:pt x="7431236" y="4595878"/>
                  <a:pt x="7418598" y="4600400"/>
                  <a:pt x="7398655" y="4606540"/>
                </a:cubicBezTo>
                <a:lnTo>
                  <a:pt x="7398655" y="4655820"/>
                </a:lnTo>
                <a:lnTo>
                  <a:pt x="7651867" y="4655820"/>
                </a:lnTo>
                <a:lnTo>
                  <a:pt x="7651867" y="4606214"/>
                </a:lnTo>
                <a:cubicBezTo>
                  <a:pt x="7627447" y="4599988"/>
                  <a:pt x="7611781" y="4594188"/>
                  <a:pt x="7604870" y="4588815"/>
                </a:cubicBezTo>
                <a:cubicBezTo>
                  <a:pt x="7597959" y="4583442"/>
                  <a:pt x="7593169" y="4575166"/>
                  <a:pt x="7590499" y="4563989"/>
                </a:cubicBezTo>
                <a:cubicBezTo>
                  <a:pt x="7587829" y="4552811"/>
                  <a:pt x="7586495" y="4530811"/>
                  <a:pt x="7586495" y="4497988"/>
                </a:cubicBezTo>
                <a:lnTo>
                  <a:pt x="7586495" y="4280280"/>
                </a:lnTo>
                <a:cubicBezTo>
                  <a:pt x="7586495" y="4263295"/>
                  <a:pt x="7589790" y="4248383"/>
                  <a:pt x="7596382" y="4235544"/>
                </a:cubicBezTo>
                <a:cubicBezTo>
                  <a:pt x="7602974" y="4222704"/>
                  <a:pt x="7613918" y="4209364"/>
                  <a:pt x="7629213" y="4195523"/>
                </a:cubicBezTo>
                <a:cubicBezTo>
                  <a:pt x="7644508" y="4181682"/>
                  <a:pt x="7658270" y="4172054"/>
                  <a:pt x="7670499" y="4166641"/>
                </a:cubicBezTo>
                <a:cubicBezTo>
                  <a:pt x="7682728" y="4161227"/>
                  <a:pt x="7695502" y="4158520"/>
                  <a:pt x="7708822" y="4158520"/>
                </a:cubicBezTo>
                <a:cubicBezTo>
                  <a:pt x="7722316" y="4158520"/>
                  <a:pt x="7733174" y="4159976"/>
                  <a:pt x="7741397" y="4162887"/>
                </a:cubicBezTo>
                <a:cubicBezTo>
                  <a:pt x="7749619" y="4165799"/>
                  <a:pt x="7756807" y="4169664"/>
                  <a:pt x="7762958" y="4174482"/>
                </a:cubicBezTo>
                <a:cubicBezTo>
                  <a:pt x="7769110" y="4179300"/>
                  <a:pt x="7774483" y="4185202"/>
                  <a:pt x="7779078" y="4192188"/>
                </a:cubicBezTo>
                <a:cubicBezTo>
                  <a:pt x="7783673" y="4199174"/>
                  <a:pt x="7787680" y="4209229"/>
                  <a:pt x="7791101" y="4222354"/>
                </a:cubicBezTo>
                <a:cubicBezTo>
                  <a:pt x="7794521" y="4235478"/>
                  <a:pt x="7796995" y="4252946"/>
                  <a:pt x="7798523" y="4274755"/>
                </a:cubicBezTo>
                <a:cubicBezTo>
                  <a:pt x="7800052" y="4296565"/>
                  <a:pt x="7800816" y="4320780"/>
                  <a:pt x="7800816" y="4347402"/>
                </a:cubicBezTo>
                <a:lnTo>
                  <a:pt x="7800816" y="4500323"/>
                </a:lnTo>
                <a:cubicBezTo>
                  <a:pt x="7800816" y="4525921"/>
                  <a:pt x="7799661" y="4544672"/>
                  <a:pt x="7797351" y="4556575"/>
                </a:cubicBezTo>
                <a:cubicBezTo>
                  <a:pt x="7795042" y="4568478"/>
                  <a:pt x="7792175" y="4576811"/>
                  <a:pt x="7788752" y="4581574"/>
                </a:cubicBezTo>
                <a:cubicBezTo>
                  <a:pt x="7785329" y="4586336"/>
                  <a:pt x="7780952" y="4590127"/>
                  <a:pt x="7775623" y="4592945"/>
                </a:cubicBezTo>
                <a:cubicBezTo>
                  <a:pt x="7770293" y="4595763"/>
                  <a:pt x="7757482" y="4600295"/>
                  <a:pt x="7737192" y="4606540"/>
                </a:cubicBezTo>
                <a:lnTo>
                  <a:pt x="7737192" y="4655820"/>
                </a:lnTo>
                <a:lnTo>
                  <a:pt x="7991567" y="4655820"/>
                </a:lnTo>
                <a:lnTo>
                  <a:pt x="7991567" y="4606502"/>
                </a:lnTo>
                <a:cubicBezTo>
                  <a:pt x="7968350" y="4600078"/>
                  <a:pt x="7953758" y="4595060"/>
                  <a:pt x="7947789" y="4591447"/>
                </a:cubicBezTo>
                <a:cubicBezTo>
                  <a:pt x="7941820" y="4587835"/>
                  <a:pt x="7937329" y="4583466"/>
                  <a:pt x="7934315" y="4578341"/>
                </a:cubicBezTo>
                <a:cubicBezTo>
                  <a:pt x="7931301" y="4573216"/>
                  <a:pt x="7929099" y="4565260"/>
                  <a:pt x="7927706" y="4554473"/>
                </a:cubicBezTo>
                <a:cubicBezTo>
                  <a:pt x="7926314" y="4543686"/>
                  <a:pt x="7925618" y="4524858"/>
                  <a:pt x="7925618" y="4497988"/>
                </a:cubicBezTo>
                <a:lnTo>
                  <a:pt x="7925618" y="4277946"/>
                </a:lnTo>
                <a:cubicBezTo>
                  <a:pt x="7925618" y="4245483"/>
                  <a:pt x="7923449" y="4218104"/>
                  <a:pt x="7919111" y="4195811"/>
                </a:cubicBezTo>
                <a:cubicBezTo>
                  <a:pt x="7914774" y="4173518"/>
                  <a:pt x="7908242" y="4154373"/>
                  <a:pt x="7899517" y="4138377"/>
                </a:cubicBezTo>
                <a:cubicBezTo>
                  <a:pt x="7890792" y="4122381"/>
                  <a:pt x="7879359" y="4108725"/>
                  <a:pt x="7865217" y="4097408"/>
                </a:cubicBezTo>
                <a:cubicBezTo>
                  <a:pt x="7851075" y="4086091"/>
                  <a:pt x="7835072" y="4077804"/>
                  <a:pt x="7817206" y="4072549"/>
                </a:cubicBezTo>
                <a:cubicBezTo>
                  <a:pt x="7799340" y="4067293"/>
                  <a:pt x="7779360" y="4064666"/>
                  <a:pt x="7757265" y="4064666"/>
                </a:cubicBezTo>
                <a:close/>
                <a:moveTo>
                  <a:pt x="3690091" y="4064666"/>
                </a:moveTo>
                <a:cubicBezTo>
                  <a:pt x="3668654" y="4064666"/>
                  <a:pt x="3648207" y="4068327"/>
                  <a:pt x="3628750" y="4075651"/>
                </a:cubicBezTo>
                <a:cubicBezTo>
                  <a:pt x="3609294" y="4082974"/>
                  <a:pt x="3590437" y="4093056"/>
                  <a:pt x="3572177" y="4105896"/>
                </a:cubicBezTo>
                <a:cubicBezTo>
                  <a:pt x="3558483" y="4115525"/>
                  <a:pt x="3542584" y="4129244"/>
                  <a:pt x="3524483" y="4147052"/>
                </a:cubicBezTo>
                <a:lnTo>
                  <a:pt x="3514104" y="4157614"/>
                </a:lnTo>
                <a:lnTo>
                  <a:pt x="3519906" y="4068749"/>
                </a:lnTo>
                <a:lnTo>
                  <a:pt x="3476160" y="4068749"/>
                </a:lnTo>
                <a:lnTo>
                  <a:pt x="3323304" y="4074628"/>
                </a:lnTo>
                <a:lnTo>
                  <a:pt x="3323304" y="4127034"/>
                </a:lnTo>
                <a:cubicBezTo>
                  <a:pt x="3346627" y="4131182"/>
                  <a:pt x="3362119" y="4135055"/>
                  <a:pt x="3369780" y="4138652"/>
                </a:cubicBezTo>
                <a:cubicBezTo>
                  <a:pt x="3377442" y="4142248"/>
                  <a:pt x="3383113" y="4147650"/>
                  <a:pt x="3386794" y="4154855"/>
                </a:cubicBezTo>
                <a:cubicBezTo>
                  <a:pt x="3390474" y="4162061"/>
                  <a:pt x="3392681" y="4172828"/>
                  <a:pt x="3393416" y="4187156"/>
                </a:cubicBezTo>
                <a:cubicBezTo>
                  <a:pt x="3394151" y="4201484"/>
                  <a:pt x="3394518" y="4220851"/>
                  <a:pt x="3394518" y="4245259"/>
                </a:cubicBezTo>
                <a:lnTo>
                  <a:pt x="3394518" y="4499746"/>
                </a:lnTo>
                <a:cubicBezTo>
                  <a:pt x="3394518" y="4526132"/>
                  <a:pt x="3393365" y="4545174"/>
                  <a:pt x="3391058" y="4556873"/>
                </a:cubicBezTo>
                <a:cubicBezTo>
                  <a:pt x="3388751" y="4568571"/>
                  <a:pt x="3385898" y="4576786"/>
                  <a:pt x="3382496" y="4581518"/>
                </a:cubicBezTo>
                <a:cubicBezTo>
                  <a:pt x="3379094" y="4586249"/>
                  <a:pt x="3374727" y="4590068"/>
                  <a:pt x="3369395" y="4592973"/>
                </a:cubicBezTo>
                <a:cubicBezTo>
                  <a:pt x="3364062" y="4595878"/>
                  <a:pt x="3351424" y="4600400"/>
                  <a:pt x="3331481" y="4606540"/>
                </a:cubicBezTo>
                <a:lnTo>
                  <a:pt x="3331481" y="4655820"/>
                </a:lnTo>
                <a:lnTo>
                  <a:pt x="3584693" y="4655820"/>
                </a:lnTo>
                <a:lnTo>
                  <a:pt x="3584693" y="4606214"/>
                </a:lnTo>
                <a:cubicBezTo>
                  <a:pt x="3560273" y="4599988"/>
                  <a:pt x="3544607" y="4594188"/>
                  <a:pt x="3537696" y="4588815"/>
                </a:cubicBezTo>
                <a:cubicBezTo>
                  <a:pt x="3530785" y="4583442"/>
                  <a:pt x="3525994" y="4575166"/>
                  <a:pt x="3523324" y="4563989"/>
                </a:cubicBezTo>
                <a:cubicBezTo>
                  <a:pt x="3520655" y="4552811"/>
                  <a:pt x="3519320" y="4530811"/>
                  <a:pt x="3519320" y="4497988"/>
                </a:cubicBezTo>
                <a:lnTo>
                  <a:pt x="3519320" y="4280280"/>
                </a:lnTo>
                <a:cubicBezTo>
                  <a:pt x="3519320" y="4263295"/>
                  <a:pt x="3522616" y="4248383"/>
                  <a:pt x="3529208" y="4235544"/>
                </a:cubicBezTo>
                <a:cubicBezTo>
                  <a:pt x="3535800" y="4222704"/>
                  <a:pt x="3546743" y="4209364"/>
                  <a:pt x="3562038" y="4195523"/>
                </a:cubicBezTo>
                <a:cubicBezTo>
                  <a:pt x="3577334" y="4181682"/>
                  <a:pt x="3591096" y="4172054"/>
                  <a:pt x="3603324" y="4166641"/>
                </a:cubicBezTo>
                <a:cubicBezTo>
                  <a:pt x="3615553" y="4161227"/>
                  <a:pt x="3628328" y="4158520"/>
                  <a:pt x="3641648" y="4158520"/>
                </a:cubicBezTo>
                <a:cubicBezTo>
                  <a:pt x="3655141" y="4158520"/>
                  <a:pt x="3665999" y="4159976"/>
                  <a:pt x="3674222" y="4162887"/>
                </a:cubicBezTo>
                <a:cubicBezTo>
                  <a:pt x="3682445" y="4165799"/>
                  <a:pt x="3689632" y="4169664"/>
                  <a:pt x="3695784" y="4174482"/>
                </a:cubicBezTo>
                <a:cubicBezTo>
                  <a:pt x="3701935" y="4179300"/>
                  <a:pt x="3707309" y="4185202"/>
                  <a:pt x="3711904" y="4192188"/>
                </a:cubicBezTo>
                <a:cubicBezTo>
                  <a:pt x="3716499" y="4199174"/>
                  <a:pt x="3720506" y="4209229"/>
                  <a:pt x="3723927" y="4222354"/>
                </a:cubicBezTo>
                <a:cubicBezTo>
                  <a:pt x="3727346" y="4235478"/>
                  <a:pt x="3729820" y="4252946"/>
                  <a:pt x="3731349" y="4274755"/>
                </a:cubicBezTo>
                <a:cubicBezTo>
                  <a:pt x="3732877" y="4296565"/>
                  <a:pt x="3733642" y="4320780"/>
                  <a:pt x="3733642" y="4347402"/>
                </a:cubicBezTo>
                <a:lnTo>
                  <a:pt x="3733642" y="4500323"/>
                </a:lnTo>
                <a:cubicBezTo>
                  <a:pt x="3733642" y="4525921"/>
                  <a:pt x="3732487" y="4544672"/>
                  <a:pt x="3730177" y="4556575"/>
                </a:cubicBezTo>
                <a:cubicBezTo>
                  <a:pt x="3727867" y="4568478"/>
                  <a:pt x="3725000" y="4576811"/>
                  <a:pt x="3721577" y="4581574"/>
                </a:cubicBezTo>
                <a:cubicBezTo>
                  <a:pt x="3718154" y="4586336"/>
                  <a:pt x="3713778" y="4590127"/>
                  <a:pt x="3708448" y="4592945"/>
                </a:cubicBezTo>
                <a:cubicBezTo>
                  <a:pt x="3703118" y="4595763"/>
                  <a:pt x="3690308" y="4600295"/>
                  <a:pt x="3670018" y="4606540"/>
                </a:cubicBezTo>
                <a:lnTo>
                  <a:pt x="3670018" y="4655820"/>
                </a:lnTo>
                <a:lnTo>
                  <a:pt x="3924393" y="4655820"/>
                </a:lnTo>
                <a:lnTo>
                  <a:pt x="3924393" y="4606502"/>
                </a:lnTo>
                <a:cubicBezTo>
                  <a:pt x="3901176" y="4600078"/>
                  <a:pt x="3886583" y="4595060"/>
                  <a:pt x="3880614" y="4591447"/>
                </a:cubicBezTo>
                <a:cubicBezTo>
                  <a:pt x="3874646" y="4587835"/>
                  <a:pt x="3870154" y="4583466"/>
                  <a:pt x="3867141" y="4578341"/>
                </a:cubicBezTo>
                <a:cubicBezTo>
                  <a:pt x="3864127" y="4573216"/>
                  <a:pt x="3861924" y="4565260"/>
                  <a:pt x="3860532" y="4554473"/>
                </a:cubicBezTo>
                <a:cubicBezTo>
                  <a:pt x="3859140" y="4543686"/>
                  <a:pt x="3858443" y="4524858"/>
                  <a:pt x="3858443" y="4497988"/>
                </a:cubicBezTo>
                <a:lnTo>
                  <a:pt x="3858443" y="4277946"/>
                </a:lnTo>
                <a:cubicBezTo>
                  <a:pt x="3858443" y="4245483"/>
                  <a:pt x="3856275" y="4218104"/>
                  <a:pt x="3851937" y="4195811"/>
                </a:cubicBezTo>
                <a:cubicBezTo>
                  <a:pt x="3847600" y="4173518"/>
                  <a:pt x="3841068" y="4154373"/>
                  <a:pt x="3832343" y="4138377"/>
                </a:cubicBezTo>
                <a:cubicBezTo>
                  <a:pt x="3823618" y="4122381"/>
                  <a:pt x="3812185" y="4108725"/>
                  <a:pt x="3798043" y="4097408"/>
                </a:cubicBezTo>
                <a:cubicBezTo>
                  <a:pt x="3783901" y="4086091"/>
                  <a:pt x="3767897" y="4077804"/>
                  <a:pt x="3750032" y="4072549"/>
                </a:cubicBezTo>
                <a:cubicBezTo>
                  <a:pt x="3732166" y="4067293"/>
                  <a:pt x="3712186" y="4064666"/>
                  <a:pt x="3690091" y="4064666"/>
                </a:cubicBezTo>
                <a:close/>
                <a:moveTo>
                  <a:pt x="2424438" y="4064666"/>
                </a:moveTo>
                <a:cubicBezTo>
                  <a:pt x="2408104" y="4064666"/>
                  <a:pt x="2392538" y="4066334"/>
                  <a:pt x="2377738" y="4069670"/>
                </a:cubicBezTo>
                <a:cubicBezTo>
                  <a:pt x="2362939" y="4073006"/>
                  <a:pt x="2347658" y="4078562"/>
                  <a:pt x="2331895" y="4086339"/>
                </a:cubicBezTo>
                <a:cubicBezTo>
                  <a:pt x="2316131" y="4094115"/>
                  <a:pt x="2301068" y="4103690"/>
                  <a:pt x="2286702" y="4115062"/>
                </a:cubicBezTo>
                <a:cubicBezTo>
                  <a:pt x="2275929" y="4123592"/>
                  <a:pt x="2263133" y="4135317"/>
                  <a:pt x="2248314" y="4150237"/>
                </a:cubicBezTo>
                <a:lnTo>
                  <a:pt x="2240951" y="4157835"/>
                </a:lnTo>
                <a:lnTo>
                  <a:pt x="2247825" y="4068749"/>
                </a:lnTo>
                <a:lnTo>
                  <a:pt x="2204079" y="4068749"/>
                </a:lnTo>
                <a:lnTo>
                  <a:pt x="2050647" y="4074628"/>
                </a:lnTo>
                <a:lnTo>
                  <a:pt x="2050647" y="4126671"/>
                </a:lnTo>
                <a:cubicBezTo>
                  <a:pt x="2073324" y="4131204"/>
                  <a:pt x="2087953" y="4134990"/>
                  <a:pt x="2094533" y="4138029"/>
                </a:cubicBezTo>
                <a:cubicBezTo>
                  <a:pt x="2101112" y="4141067"/>
                  <a:pt x="2106028" y="4144423"/>
                  <a:pt x="2109280" y="4148098"/>
                </a:cubicBezTo>
                <a:cubicBezTo>
                  <a:pt x="2112533" y="4151772"/>
                  <a:pt x="2115168" y="4156972"/>
                  <a:pt x="2117187" y="4163697"/>
                </a:cubicBezTo>
                <a:cubicBezTo>
                  <a:pt x="2119205" y="4170422"/>
                  <a:pt x="2120585" y="4179431"/>
                  <a:pt x="2121326" y="4190723"/>
                </a:cubicBezTo>
                <a:cubicBezTo>
                  <a:pt x="2122067" y="4202015"/>
                  <a:pt x="2122438" y="4221360"/>
                  <a:pt x="2122438" y="4248757"/>
                </a:cubicBezTo>
                <a:lnTo>
                  <a:pt x="2122438" y="4749563"/>
                </a:lnTo>
                <a:cubicBezTo>
                  <a:pt x="2122438" y="4771261"/>
                  <a:pt x="2121709" y="4788483"/>
                  <a:pt x="2120252" y="4801230"/>
                </a:cubicBezTo>
                <a:cubicBezTo>
                  <a:pt x="2118794" y="4813976"/>
                  <a:pt x="2116229" y="4823489"/>
                  <a:pt x="2112554" y="4829768"/>
                </a:cubicBezTo>
                <a:cubicBezTo>
                  <a:pt x="2108880" y="4836046"/>
                  <a:pt x="2103431" y="4840872"/>
                  <a:pt x="2096207" y="4844246"/>
                </a:cubicBezTo>
                <a:cubicBezTo>
                  <a:pt x="2088982" y="4847619"/>
                  <a:pt x="2075740" y="4851982"/>
                  <a:pt x="2056479" y="4857333"/>
                </a:cubicBezTo>
                <a:lnTo>
                  <a:pt x="2056479" y="4906800"/>
                </a:lnTo>
                <a:lnTo>
                  <a:pt x="2319030" y="4906800"/>
                </a:lnTo>
                <a:lnTo>
                  <a:pt x="2319030" y="4856841"/>
                </a:lnTo>
                <a:cubicBezTo>
                  <a:pt x="2294970" y="4851824"/>
                  <a:pt x="2279528" y="4847410"/>
                  <a:pt x="2272703" y="4843599"/>
                </a:cubicBezTo>
                <a:cubicBezTo>
                  <a:pt x="2265879" y="4839789"/>
                  <a:pt x="2260718" y="4835073"/>
                  <a:pt x="2257220" y="4829451"/>
                </a:cubicBezTo>
                <a:cubicBezTo>
                  <a:pt x="2253723" y="4823830"/>
                  <a:pt x="2251185" y="4815415"/>
                  <a:pt x="2249607" y="4804207"/>
                </a:cubicBezTo>
                <a:cubicBezTo>
                  <a:pt x="2248029" y="4792998"/>
                  <a:pt x="2247240" y="4774783"/>
                  <a:pt x="2247240" y="4749563"/>
                </a:cubicBezTo>
                <a:lnTo>
                  <a:pt x="2247240" y="4638305"/>
                </a:lnTo>
                <a:cubicBezTo>
                  <a:pt x="2255673" y="4646156"/>
                  <a:pt x="2271951" y="4652594"/>
                  <a:pt x="2296074" y="4657620"/>
                </a:cubicBezTo>
                <a:cubicBezTo>
                  <a:pt x="2320197" y="4662646"/>
                  <a:pt x="2347224" y="4665159"/>
                  <a:pt x="2377157" y="4665159"/>
                </a:cubicBezTo>
                <a:cubicBezTo>
                  <a:pt x="2431014" y="4665159"/>
                  <a:pt x="2477529" y="4653571"/>
                  <a:pt x="2516702" y="4630394"/>
                </a:cubicBezTo>
                <a:cubicBezTo>
                  <a:pt x="2555875" y="4607217"/>
                  <a:pt x="2585644" y="4572717"/>
                  <a:pt x="2606008" y="4526893"/>
                </a:cubicBezTo>
                <a:cubicBezTo>
                  <a:pt x="2626373" y="4481070"/>
                  <a:pt x="2636555" y="4425326"/>
                  <a:pt x="2636555" y="4359662"/>
                </a:cubicBezTo>
                <a:cubicBezTo>
                  <a:pt x="2636555" y="4264641"/>
                  <a:pt x="2618347" y="4191720"/>
                  <a:pt x="2581931" y="4140898"/>
                </a:cubicBezTo>
                <a:cubicBezTo>
                  <a:pt x="2545515" y="4090076"/>
                  <a:pt x="2493017" y="4064666"/>
                  <a:pt x="2424438" y="4064666"/>
                </a:cubicBezTo>
                <a:close/>
                <a:moveTo>
                  <a:pt x="9077668" y="4064080"/>
                </a:moveTo>
                <a:cubicBezTo>
                  <a:pt x="9025232" y="4064080"/>
                  <a:pt x="8978758" y="4076764"/>
                  <a:pt x="8938249" y="4102133"/>
                </a:cubicBezTo>
                <a:cubicBezTo>
                  <a:pt x="8897740" y="4127502"/>
                  <a:pt x="8866644" y="4163289"/>
                  <a:pt x="8844962" y="4209494"/>
                </a:cubicBezTo>
                <a:cubicBezTo>
                  <a:pt x="8823279" y="4255699"/>
                  <a:pt x="8812438" y="4308672"/>
                  <a:pt x="8812438" y="4368415"/>
                </a:cubicBezTo>
                <a:cubicBezTo>
                  <a:pt x="8812438" y="4465215"/>
                  <a:pt x="8833913" y="4538872"/>
                  <a:pt x="8876862" y="4589387"/>
                </a:cubicBezTo>
                <a:cubicBezTo>
                  <a:pt x="8919811" y="4639902"/>
                  <a:pt x="8983244" y="4665159"/>
                  <a:pt x="9067158" y="4665159"/>
                </a:cubicBezTo>
                <a:cubicBezTo>
                  <a:pt x="9098616" y="4665159"/>
                  <a:pt x="9127464" y="4660753"/>
                  <a:pt x="9153701" y="4651941"/>
                </a:cubicBezTo>
                <a:cubicBezTo>
                  <a:pt x="9179938" y="4643129"/>
                  <a:pt x="9203803" y="4631088"/>
                  <a:pt x="9225296" y="4615818"/>
                </a:cubicBezTo>
                <a:cubicBezTo>
                  <a:pt x="9246790" y="4600548"/>
                  <a:pt x="9271399" y="4576923"/>
                  <a:pt x="9299124" y="4544943"/>
                </a:cubicBezTo>
                <a:lnTo>
                  <a:pt x="9251156" y="4494844"/>
                </a:lnTo>
                <a:cubicBezTo>
                  <a:pt x="9221222" y="4522935"/>
                  <a:pt x="9194180" y="4542604"/>
                  <a:pt x="9170030" y="4553850"/>
                </a:cubicBezTo>
                <a:cubicBezTo>
                  <a:pt x="9145880" y="4565096"/>
                  <a:pt x="9118788" y="4570718"/>
                  <a:pt x="9088756" y="4570718"/>
                </a:cubicBezTo>
                <a:cubicBezTo>
                  <a:pt x="9053812" y="4570718"/>
                  <a:pt x="9025637" y="4562669"/>
                  <a:pt x="9004231" y="4546571"/>
                </a:cubicBezTo>
                <a:cubicBezTo>
                  <a:pt x="8982824" y="4530473"/>
                  <a:pt x="8967282" y="4507718"/>
                  <a:pt x="8957602" y="4478305"/>
                </a:cubicBezTo>
                <a:cubicBezTo>
                  <a:pt x="8950341" y="4456246"/>
                  <a:pt x="8945804" y="4429799"/>
                  <a:pt x="8943988" y="4398964"/>
                </a:cubicBezTo>
                <a:lnTo>
                  <a:pt x="8943121" y="4368061"/>
                </a:lnTo>
                <a:lnTo>
                  <a:pt x="9310798" y="4368061"/>
                </a:lnTo>
                <a:cubicBezTo>
                  <a:pt x="9309478" y="4305938"/>
                  <a:pt x="9304106" y="4257935"/>
                  <a:pt x="9294683" y="4224051"/>
                </a:cubicBezTo>
                <a:cubicBezTo>
                  <a:pt x="9285260" y="4190168"/>
                  <a:pt x="9271689" y="4161658"/>
                  <a:pt x="9253969" y="4138522"/>
                </a:cubicBezTo>
                <a:cubicBezTo>
                  <a:pt x="9236250" y="4115385"/>
                  <a:pt x="9212694" y="4097194"/>
                  <a:pt x="9183304" y="4083948"/>
                </a:cubicBezTo>
                <a:cubicBezTo>
                  <a:pt x="9153913" y="4070702"/>
                  <a:pt x="9118702" y="4064080"/>
                  <a:pt x="9077668" y="4064080"/>
                </a:cubicBezTo>
                <a:close/>
                <a:moveTo>
                  <a:pt x="7086944" y="4064080"/>
                </a:moveTo>
                <a:cubicBezTo>
                  <a:pt x="7034507" y="4064080"/>
                  <a:pt x="6988033" y="4076764"/>
                  <a:pt x="6947524" y="4102133"/>
                </a:cubicBezTo>
                <a:cubicBezTo>
                  <a:pt x="6907015" y="4127502"/>
                  <a:pt x="6875919" y="4163289"/>
                  <a:pt x="6854237" y="4209494"/>
                </a:cubicBezTo>
                <a:cubicBezTo>
                  <a:pt x="6832554" y="4255699"/>
                  <a:pt x="6821713" y="4308672"/>
                  <a:pt x="6821713" y="4368415"/>
                </a:cubicBezTo>
                <a:cubicBezTo>
                  <a:pt x="6821713" y="4465215"/>
                  <a:pt x="6843188" y="4538872"/>
                  <a:pt x="6886137" y="4589387"/>
                </a:cubicBezTo>
                <a:cubicBezTo>
                  <a:pt x="6929086" y="4639902"/>
                  <a:pt x="6992519" y="4665159"/>
                  <a:pt x="7076433" y="4665159"/>
                </a:cubicBezTo>
                <a:cubicBezTo>
                  <a:pt x="7107891" y="4665159"/>
                  <a:pt x="7136739" y="4660753"/>
                  <a:pt x="7162976" y="4651941"/>
                </a:cubicBezTo>
                <a:cubicBezTo>
                  <a:pt x="7189214" y="4643129"/>
                  <a:pt x="7213078" y="4631088"/>
                  <a:pt x="7234572" y="4615818"/>
                </a:cubicBezTo>
                <a:cubicBezTo>
                  <a:pt x="7256065" y="4600548"/>
                  <a:pt x="7280674" y="4576923"/>
                  <a:pt x="7308400" y="4544943"/>
                </a:cubicBezTo>
                <a:lnTo>
                  <a:pt x="7260431" y="4494844"/>
                </a:lnTo>
                <a:cubicBezTo>
                  <a:pt x="7230498" y="4522935"/>
                  <a:pt x="7203456" y="4542604"/>
                  <a:pt x="7179305" y="4553850"/>
                </a:cubicBezTo>
                <a:cubicBezTo>
                  <a:pt x="7155155" y="4565096"/>
                  <a:pt x="7128064" y="4570718"/>
                  <a:pt x="7098031" y="4570718"/>
                </a:cubicBezTo>
                <a:cubicBezTo>
                  <a:pt x="7063088" y="4570718"/>
                  <a:pt x="7034912" y="4562669"/>
                  <a:pt x="7013506" y="4546571"/>
                </a:cubicBezTo>
                <a:cubicBezTo>
                  <a:pt x="6992100" y="4530473"/>
                  <a:pt x="6976557" y="4507718"/>
                  <a:pt x="6966877" y="4478305"/>
                </a:cubicBezTo>
                <a:cubicBezTo>
                  <a:pt x="6959616" y="4456246"/>
                  <a:pt x="6955079" y="4429799"/>
                  <a:pt x="6953264" y="4398964"/>
                </a:cubicBezTo>
                <a:lnTo>
                  <a:pt x="6952395" y="4368061"/>
                </a:lnTo>
                <a:lnTo>
                  <a:pt x="7320074" y="4368061"/>
                </a:lnTo>
                <a:cubicBezTo>
                  <a:pt x="7318753" y="4305938"/>
                  <a:pt x="7313381" y="4257935"/>
                  <a:pt x="7303958" y="4224051"/>
                </a:cubicBezTo>
                <a:cubicBezTo>
                  <a:pt x="7294536" y="4190168"/>
                  <a:pt x="7280964" y="4161658"/>
                  <a:pt x="7263244" y="4138522"/>
                </a:cubicBezTo>
                <a:cubicBezTo>
                  <a:pt x="7245525" y="4115385"/>
                  <a:pt x="7221970" y="4097194"/>
                  <a:pt x="7192579" y="4083948"/>
                </a:cubicBezTo>
                <a:cubicBezTo>
                  <a:pt x="7163188" y="4070702"/>
                  <a:pt x="7127977" y="4064080"/>
                  <a:pt x="7086944" y="4064080"/>
                </a:cubicBezTo>
                <a:close/>
                <a:moveTo>
                  <a:pt x="6084298" y="4064080"/>
                </a:moveTo>
                <a:cubicBezTo>
                  <a:pt x="6058055" y="4064080"/>
                  <a:pt x="6031929" y="4066822"/>
                  <a:pt x="6005921" y="4072307"/>
                </a:cubicBezTo>
                <a:cubicBezTo>
                  <a:pt x="5979914" y="4077792"/>
                  <a:pt x="5954507" y="4085089"/>
                  <a:pt x="5929703" y="4094199"/>
                </a:cubicBezTo>
                <a:cubicBezTo>
                  <a:pt x="5904898" y="4103308"/>
                  <a:pt x="5871133" y="4118988"/>
                  <a:pt x="5828407" y="4141238"/>
                </a:cubicBezTo>
                <a:lnTo>
                  <a:pt x="5828407" y="4236153"/>
                </a:lnTo>
                <a:lnTo>
                  <a:pt x="5926187" y="4236153"/>
                </a:lnTo>
                <a:cubicBezTo>
                  <a:pt x="5936567" y="4200676"/>
                  <a:pt x="5949967" y="4175853"/>
                  <a:pt x="5966384" y="4161683"/>
                </a:cubicBezTo>
                <a:cubicBezTo>
                  <a:pt x="5982802" y="4147513"/>
                  <a:pt x="6004594" y="4140428"/>
                  <a:pt x="6031762" y="4140428"/>
                </a:cubicBezTo>
                <a:cubicBezTo>
                  <a:pt x="6057342" y="4140428"/>
                  <a:pt x="6077429" y="4145180"/>
                  <a:pt x="6092023" y="4154683"/>
                </a:cubicBezTo>
                <a:cubicBezTo>
                  <a:pt x="6106618" y="4164187"/>
                  <a:pt x="6117501" y="4179696"/>
                  <a:pt x="6124672" y="4201211"/>
                </a:cubicBezTo>
                <a:cubicBezTo>
                  <a:pt x="6131844" y="4222726"/>
                  <a:pt x="6135430" y="4252973"/>
                  <a:pt x="6135430" y="4291954"/>
                </a:cubicBezTo>
                <a:lnTo>
                  <a:pt x="6135430" y="4318678"/>
                </a:lnTo>
                <a:cubicBezTo>
                  <a:pt x="6028472" y="4323490"/>
                  <a:pt x="5945503" y="4342120"/>
                  <a:pt x="5886524" y="4374568"/>
                </a:cubicBezTo>
                <a:cubicBezTo>
                  <a:pt x="5827545" y="4407015"/>
                  <a:pt x="5798056" y="4453994"/>
                  <a:pt x="5798056" y="4515503"/>
                </a:cubicBezTo>
                <a:cubicBezTo>
                  <a:pt x="5798056" y="4545114"/>
                  <a:pt x="5804636" y="4571278"/>
                  <a:pt x="5817798" y="4593996"/>
                </a:cubicBezTo>
                <a:cubicBezTo>
                  <a:pt x="5830960" y="4616714"/>
                  <a:pt x="5849698" y="4634254"/>
                  <a:pt x="5874009" y="4646616"/>
                </a:cubicBezTo>
                <a:cubicBezTo>
                  <a:pt x="5898320" y="4658978"/>
                  <a:pt x="5926391" y="4665159"/>
                  <a:pt x="5958223" y="4665159"/>
                </a:cubicBezTo>
                <a:cubicBezTo>
                  <a:pt x="5993656" y="4665159"/>
                  <a:pt x="6027007" y="4657597"/>
                  <a:pt x="6058276" y="4642472"/>
                </a:cubicBezTo>
                <a:cubicBezTo>
                  <a:pt x="6081728" y="4631129"/>
                  <a:pt x="6105232" y="4614708"/>
                  <a:pt x="6128787" y="4593211"/>
                </a:cubicBezTo>
                <a:lnTo>
                  <a:pt x="6145089" y="4577173"/>
                </a:lnTo>
                <a:lnTo>
                  <a:pt x="6142434" y="4655820"/>
                </a:lnTo>
                <a:lnTo>
                  <a:pt x="6326767" y="4655820"/>
                </a:lnTo>
                <a:lnTo>
                  <a:pt x="6326767" y="4606521"/>
                </a:lnTo>
                <a:cubicBezTo>
                  <a:pt x="6304629" y="4600481"/>
                  <a:pt x="6290411" y="4595686"/>
                  <a:pt x="6284114" y="4592136"/>
                </a:cubicBezTo>
                <a:cubicBezTo>
                  <a:pt x="6277817" y="4588586"/>
                  <a:pt x="6273203" y="4584539"/>
                  <a:pt x="6270273" y="4579997"/>
                </a:cubicBezTo>
                <a:cubicBezTo>
                  <a:pt x="6267343" y="4575455"/>
                  <a:pt x="6264994" y="4568587"/>
                  <a:pt x="6263227" y="4559393"/>
                </a:cubicBezTo>
                <a:cubicBezTo>
                  <a:pt x="6261459" y="4550200"/>
                  <a:pt x="6260421" y="4540841"/>
                  <a:pt x="6260111" y="4531316"/>
                </a:cubicBezTo>
                <a:cubicBezTo>
                  <a:pt x="6259800" y="4521791"/>
                  <a:pt x="6259646" y="4500760"/>
                  <a:pt x="6259646" y="4468222"/>
                </a:cubicBezTo>
                <a:lnTo>
                  <a:pt x="6259646" y="4265100"/>
                </a:lnTo>
                <a:cubicBezTo>
                  <a:pt x="6259646" y="4212595"/>
                  <a:pt x="6253348" y="4172698"/>
                  <a:pt x="6240754" y="4145409"/>
                </a:cubicBezTo>
                <a:cubicBezTo>
                  <a:pt x="6228159" y="4118121"/>
                  <a:pt x="6209036" y="4097744"/>
                  <a:pt x="6183385" y="4084278"/>
                </a:cubicBezTo>
                <a:cubicBezTo>
                  <a:pt x="6157734" y="4070813"/>
                  <a:pt x="6124705" y="4064080"/>
                  <a:pt x="6084298" y="4064080"/>
                </a:cubicBezTo>
                <a:close/>
                <a:moveTo>
                  <a:pt x="4785866" y="4064080"/>
                </a:moveTo>
                <a:cubicBezTo>
                  <a:pt x="4757644" y="4064080"/>
                  <a:pt x="4732250" y="4068428"/>
                  <a:pt x="4709684" y="4077125"/>
                </a:cubicBezTo>
                <a:cubicBezTo>
                  <a:pt x="4687118" y="4085822"/>
                  <a:pt x="4666290" y="4097988"/>
                  <a:pt x="4647200" y="4113621"/>
                </a:cubicBezTo>
                <a:cubicBezTo>
                  <a:pt x="4637655" y="4121437"/>
                  <a:pt x="4628143" y="4130265"/>
                  <a:pt x="4618665" y="4140103"/>
                </a:cubicBezTo>
                <a:lnTo>
                  <a:pt x="4600067" y="4161468"/>
                </a:lnTo>
                <a:lnTo>
                  <a:pt x="4605756" y="4068749"/>
                </a:lnTo>
                <a:lnTo>
                  <a:pt x="4561340" y="4068749"/>
                </a:lnTo>
                <a:lnTo>
                  <a:pt x="4409154" y="4075260"/>
                </a:lnTo>
                <a:lnTo>
                  <a:pt x="4409154" y="4127034"/>
                </a:lnTo>
                <a:cubicBezTo>
                  <a:pt x="4432476" y="4131182"/>
                  <a:pt x="4447969" y="4135055"/>
                  <a:pt x="4455630" y="4138652"/>
                </a:cubicBezTo>
                <a:cubicBezTo>
                  <a:pt x="4463291" y="4142248"/>
                  <a:pt x="4468963" y="4147650"/>
                  <a:pt x="4472643" y="4154855"/>
                </a:cubicBezTo>
                <a:cubicBezTo>
                  <a:pt x="4476323" y="4162061"/>
                  <a:pt x="4478531" y="4172828"/>
                  <a:pt x="4479266" y="4187156"/>
                </a:cubicBezTo>
                <a:cubicBezTo>
                  <a:pt x="4480001" y="4201484"/>
                  <a:pt x="4480368" y="4220851"/>
                  <a:pt x="4480368" y="4245259"/>
                </a:cubicBezTo>
                <a:lnTo>
                  <a:pt x="4480368" y="4499746"/>
                </a:lnTo>
                <a:cubicBezTo>
                  <a:pt x="4480368" y="4526299"/>
                  <a:pt x="4479323" y="4545322"/>
                  <a:pt x="4477234" y="4556812"/>
                </a:cubicBezTo>
                <a:cubicBezTo>
                  <a:pt x="4475144" y="4568303"/>
                  <a:pt x="4472271" y="4576486"/>
                  <a:pt x="4468615" y="4581360"/>
                </a:cubicBezTo>
                <a:cubicBezTo>
                  <a:pt x="4464960" y="4586234"/>
                  <a:pt x="4460524" y="4590092"/>
                  <a:pt x="4455310" y="4592936"/>
                </a:cubicBezTo>
                <a:cubicBezTo>
                  <a:pt x="4450094" y="4595779"/>
                  <a:pt x="4437630" y="4600317"/>
                  <a:pt x="4417916" y="4606549"/>
                </a:cubicBezTo>
                <a:lnTo>
                  <a:pt x="4417916" y="4655820"/>
                </a:lnTo>
                <a:lnTo>
                  <a:pt x="4677547" y="4655820"/>
                </a:lnTo>
                <a:lnTo>
                  <a:pt x="4677547" y="4605423"/>
                </a:lnTo>
                <a:cubicBezTo>
                  <a:pt x="4652494" y="4600996"/>
                  <a:pt x="4635957" y="4596266"/>
                  <a:pt x="4627936" y="4591233"/>
                </a:cubicBezTo>
                <a:cubicBezTo>
                  <a:pt x="4619915" y="4586201"/>
                  <a:pt x="4614115" y="4578076"/>
                  <a:pt x="4610538" y="4566858"/>
                </a:cubicBezTo>
                <a:cubicBezTo>
                  <a:pt x="4606959" y="4555640"/>
                  <a:pt x="4605170" y="4532683"/>
                  <a:pt x="4605170" y="4497988"/>
                </a:cubicBezTo>
                <a:lnTo>
                  <a:pt x="4605170" y="4293703"/>
                </a:lnTo>
                <a:cubicBezTo>
                  <a:pt x="4605170" y="4276290"/>
                  <a:pt x="4607374" y="4261410"/>
                  <a:pt x="4611784" y="4249064"/>
                </a:cubicBezTo>
                <a:cubicBezTo>
                  <a:pt x="4616193" y="4236717"/>
                  <a:pt x="4624334" y="4223349"/>
                  <a:pt x="4636210" y="4208959"/>
                </a:cubicBezTo>
                <a:cubicBezTo>
                  <a:pt x="4648085" y="4194569"/>
                  <a:pt x="4660177" y="4183733"/>
                  <a:pt x="4672487" y="4176449"/>
                </a:cubicBezTo>
                <a:cubicBezTo>
                  <a:pt x="4684796" y="4169166"/>
                  <a:pt x="4696712" y="4165525"/>
                  <a:pt x="4708233" y="4165525"/>
                </a:cubicBezTo>
                <a:cubicBezTo>
                  <a:pt x="4723252" y="4165525"/>
                  <a:pt x="4735199" y="4169551"/>
                  <a:pt x="4744074" y="4177603"/>
                </a:cubicBezTo>
                <a:cubicBezTo>
                  <a:pt x="4752947" y="4185655"/>
                  <a:pt x="4762710" y="4201668"/>
                  <a:pt x="4773364" y="4225642"/>
                </a:cubicBezTo>
                <a:lnTo>
                  <a:pt x="4859656" y="4225642"/>
                </a:lnTo>
                <a:lnTo>
                  <a:pt x="4859656" y="4069168"/>
                </a:lnTo>
                <a:cubicBezTo>
                  <a:pt x="4833109" y="4065776"/>
                  <a:pt x="4808513" y="4064080"/>
                  <a:pt x="4785866" y="4064080"/>
                </a:cubicBezTo>
                <a:close/>
                <a:moveTo>
                  <a:pt x="3010244" y="4064080"/>
                </a:moveTo>
                <a:cubicBezTo>
                  <a:pt x="2957807" y="4064080"/>
                  <a:pt x="2911334" y="4076764"/>
                  <a:pt x="2870825" y="4102133"/>
                </a:cubicBezTo>
                <a:cubicBezTo>
                  <a:pt x="2830316" y="4127502"/>
                  <a:pt x="2799220" y="4163289"/>
                  <a:pt x="2777537" y="4209494"/>
                </a:cubicBezTo>
                <a:cubicBezTo>
                  <a:pt x="2755855" y="4255699"/>
                  <a:pt x="2745014" y="4308672"/>
                  <a:pt x="2745014" y="4368415"/>
                </a:cubicBezTo>
                <a:cubicBezTo>
                  <a:pt x="2745014" y="4465215"/>
                  <a:pt x="2766489" y="4538872"/>
                  <a:pt x="2809438" y="4589387"/>
                </a:cubicBezTo>
                <a:cubicBezTo>
                  <a:pt x="2852387" y="4639902"/>
                  <a:pt x="2915819" y="4665159"/>
                  <a:pt x="2999733" y="4665159"/>
                </a:cubicBezTo>
                <a:cubicBezTo>
                  <a:pt x="3031192" y="4665159"/>
                  <a:pt x="3060039" y="4660753"/>
                  <a:pt x="3086277" y="4651941"/>
                </a:cubicBezTo>
                <a:cubicBezTo>
                  <a:pt x="3112514" y="4643129"/>
                  <a:pt x="3136379" y="4631088"/>
                  <a:pt x="3157873" y="4615818"/>
                </a:cubicBezTo>
                <a:cubicBezTo>
                  <a:pt x="3179365" y="4600548"/>
                  <a:pt x="3203975" y="4576923"/>
                  <a:pt x="3231700" y="4544943"/>
                </a:cubicBezTo>
                <a:lnTo>
                  <a:pt x="3183731" y="4494844"/>
                </a:lnTo>
                <a:cubicBezTo>
                  <a:pt x="3153798" y="4522935"/>
                  <a:pt x="3126756" y="4542604"/>
                  <a:pt x="3102606" y="4553850"/>
                </a:cubicBezTo>
                <a:cubicBezTo>
                  <a:pt x="3078456" y="4565096"/>
                  <a:pt x="3051364" y="4570718"/>
                  <a:pt x="3021332" y="4570718"/>
                </a:cubicBezTo>
                <a:cubicBezTo>
                  <a:pt x="2986389" y="4570718"/>
                  <a:pt x="2958213" y="4562669"/>
                  <a:pt x="2936807" y="4546571"/>
                </a:cubicBezTo>
                <a:cubicBezTo>
                  <a:pt x="2915400" y="4530473"/>
                  <a:pt x="2899857" y="4507718"/>
                  <a:pt x="2890177" y="4478305"/>
                </a:cubicBezTo>
                <a:cubicBezTo>
                  <a:pt x="2882917" y="4456246"/>
                  <a:pt x="2878379" y="4429799"/>
                  <a:pt x="2876564" y="4398964"/>
                </a:cubicBezTo>
                <a:lnTo>
                  <a:pt x="2875696" y="4368061"/>
                </a:lnTo>
                <a:lnTo>
                  <a:pt x="3243374" y="4368061"/>
                </a:lnTo>
                <a:cubicBezTo>
                  <a:pt x="3242053" y="4305938"/>
                  <a:pt x="3236682" y="4257935"/>
                  <a:pt x="3227259" y="4224051"/>
                </a:cubicBezTo>
                <a:cubicBezTo>
                  <a:pt x="3217836" y="4190168"/>
                  <a:pt x="3204265" y="4161658"/>
                  <a:pt x="3186545" y="4138522"/>
                </a:cubicBezTo>
                <a:cubicBezTo>
                  <a:pt x="3168825" y="4115385"/>
                  <a:pt x="3145270" y="4097194"/>
                  <a:pt x="3115879" y="4083948"/>
                </a:cubicBezTo>
                <a:cubicBezTo>
                  <a:pt x="3086489" y="4070702"/>
                  <a:pt x="3051277" y="4064080"/>
                  <a:pt x="3010244" y="4064080"/>
                </a:cubicBezTo>
                <a:close/>
                <a:moveTo>
                  <a:pt x="8135559" y="3929837"/>
                </a:moveTo>
                <a:cubicBezTo>
                  <a:pt x="8130468" y="3971967"/>
                  <a:pt x="8126054" y="4001905"/>
                  <a:pt x="8122318" y="4019650"/>
                </a:cubicBezTo>
                <a:cubicBezTo>
                  <a:pt x="8118581" y="4037394"/>
                  <a:pt x="8113695" y="4051699"/>
                  <a:pt x="8107658" y="4062563"/>
                </a:cubicBezTo>
                <a:cubicBezTo>
                  <a:pt x="8101621" y="4073428"/>
                  <a:pt x="8093389" y="4082223"/>
                  <a:pt x="8082962" y="4088948"/>
                </a:cubicBezTo>
                <a:cubicBezTo>
                  <a:pt x="8072535" y="4095673"/>
                  <a:pt x="8055008" y="4101008"/>
                  <a:pt x="8030384" y="4104951"/>
                </a:cubicBezTo>
                <a:lnTo>
                  <a:pt x="8030384" y="4156772"/>
                </a:lnTo>
                <a:lnTo>
                  <a:pt x="8116769" y="4156772"/>
                </a:lnTo>
                <a:lnTo>
                  <a:pt x="8116769" y="4468808"/>
                </a:lnTo>
                <a:cubicBezTo>
                  <a:pt x="8116769" y="4535210"/>
                  <a:pt x="8130047" y="4584536"/>
                  <a:pt x="8156604" y="4616785"/>
                </a:cubicBezTo>
                <a:cubicBezTo>
                  <a:pt x="8183160" y="4649035"/>
                  <a:pt x="8223463" y="4665159"/>
                  <a:pt x="8277513" y="4665159"/>
                </a:cubicBezTo>
                <a:cubicBezTo>
                  <a:pt x="8306094" y="4665159"/>
                  <a:pt x="8333396" y="4658806"/>
                  <a:pt x="8359419" y="4646100"/>
                </a:cubicBezTo>
                <a:cubicBezTo>
                  <a:pt x="8385443" y="4633394"/>
                  <a:pt x="8414062" y="4610583"/>
                  <a:pt x="8445279" y="4577667"/>
                </a:cubicBezTo>
                <a:lnTo>
                  <a:pt x="8407802" y="4533363"/>
                </a:lnTo>
                <a:cubicBezTo>
                  <a:pt x="8388938" y="4546906"/>
                  <a:pt x="8373482" y="4556518"/>
                  <a:pt x="8361433" y="4562198"/>
                </a:cubicBezTo>
                <a:cubicBezTo>
                  <a:pt x="8349385" y="4567878"/>
                  <a:pt x="8336393" y="4570718"/>
                  <a:pt x="8322459" y="4570718"/>
                </a:cubicBezTo>
                <a:cubicBezTo>
                  <a:pt x="8307248" y="4570718"/>
                  <a:pt x="8295160" y="4568478"/>
                  <a:pt x="8286196" y="4563998"/>
                </a:cubicBezTo>
                <a:cubicBezTo>
                  <a:pt x="8277232" y="4559518"/>
                  <a:pt x="8269016" y="4551758"/>
                  <a:pt x="8261546" y="4540720"/>
                </a:cubicBezTo>
                <a:cubicBezTo>
                  <a:pt x="8254077" y="4529682"/>
                  <a:pt x="8248880" y="4513658"/>
                  <a:pt x="8245957" y="4492649"/>
                </a:cubicBezTo>
                <a:cubicBezTo>
                  <a:pt x="8243033" y="4471639"/>
                  <a:pt x="8241571" y="4442289"/>
                  <a:pt x="8241571" y="4404598"/>
                </a:cubicBezTo>
                <a:lnTo>
                  <a:pt x="8241571" y="4156772"/>
                </a:lnTo>
                <a:lnTo>
                  <a:pt x="8430098" y="4156772"/>
                </a:lnTo>
                <a:lnTo>
                  <a:pt x="8430098" y="4074005"/>
                </a:lnTo>
                <a:lnTo>
                  <a:pt x="8241571" y="4074005"/>
                </a:lnTo>
                <a:lnTo>
                  <a:pt x="8241571" y="3929837"/>
                </a:lnTo>
                <a:close/>
                <a:moveTo>
                  <a:pt x="6478209" y="3929837"/>
                </a:moveTo>
                <a:cubicBezTo>
                  <a:pt x="6473118" y="3971967"/>
                  <a:pt x="6468704" y="4001905"/>
                  <a:pt x="6464968" y="4019650"/>
                </a:cubicBezTo>
                <a:cubicBezTo>
                  <a:pt x="6461232" y="4037394"/>
                  <a:pt x="6456345" y="4051699"/>
                  <a:pt x="6450308" y="4062563"/>
                </a:cubicBezTo>
                <a:cubicBezTo>
                  <a:pt x="6444272" y="4073428"/>
                  <a:pt x="6436039" y="4082223"/>
                  <a:pt x="6425612" y="4088948"/>
                </a:cubicBezTo>
                <a:cubicBezTo>
                  <a:pt x="6415185" y="4095673"/>
                  <a:pt x="6397659" y="4101008"/>
                  <a:pt x="6373034" y="4104951"/>
                </a:cubicBezTo>
                <a:lnTo>
                  <a:pt x="6373034" y="4156772"/>
                </a:lnTo>
                <a:lnTo>
                  <a:pt x="6459419" y="4156772"/>
                </a:lnTo>
                <a:lnTo>
                  <a:pt x="6459419" y="4468808"/>
                </a:lnTo>
                <a:cubicBezTo>
                  <a:pt x="6459419" y="4535210"/>
                  <a:pt x="6472698" y="4584536"/>
                  <a:pt x="6499254" y="4616785"/>
                </a:cubicBezTo>
                <a:cubicBezTo>
                  <a:pt x="6525811" y="4649035"/>
                  <a:pt x="6566114" y="4665159"/>
                  <a:pt x="6620163" y="4665159"/>
                </a:cubicBezTo>
                <a:cubicBezTo>
                  <a:pt x="6648744" y="4665159"/>
                  <a:pt x="6676047" y="4658806"/>
                  <a:pt x="6702070" y="4646100"/>
                </a:cubicBezTo>
                <a:cubicBezTo>
                  <a:pt x="6728093" y="4633394"/>
                  <a:pt x="6756713" y="4610583"/>
                  <a:pt x="6787930" y="4577667"/>
                </a:cubicBezTo>
                <a:lnTo>
                  <a:pt x="6750453" y="4533363"/>
                </a:lnTo>
                <a:cubicBezTo>
                  <a:pt x="6731589" y="4546906"/>
                  <a:pt x="6716133" y="4556518"/>
                  <a:pt x="6704084" y="4562198"/>
                </a:cubicBezTo>
                <a:cubicBezTo>
                  <a:pt x="6692035" y="4567878"/>
                  <a:pt x="6679043" y="4570718"/>
                  <a:pt x="6665109" y="4570718"/>
                </a:cubicBezTo>
                <a:cubicBezTo>
                  <a:pt x="6649898" y="4570718"/>
                  <a:pt x="6637810" y="4568478"/>
                  <a:pt x="6628846" y="4563998"/>
                </a:cubicBezTo>
                <a:cubicBezTo>
                  <a:pt x="6619883" y="4559518"/>
                  <a:pt x="6611666" y="4551758"/>
                  <a:pt x="6604197" y="4540720"/>
                </a:cubicBezTo>
                <a:cubicBezTo>
                  <a:pt x="6596727" y="4529682"/>
                  <a:pt x="6591531" y="4513658"/>
                  <a:pt x="6588607" y="4492649"/>
                </a:cubicBezTo>
                <a:cubicBezTo>
                  <a:pt x="6585683" y="4471639"/>
                  <a:pt x="6584221" y="4442289"/>
                  <a:pt x="6584221" y="4404598"/>
                </a:cubicBezTo>
                <a:lnTo>
                  <a:pt x="6584221" y="4156772"/>
                </a:lnTo>
                <a:lnTo>
                  <a:pt x="6772749" y="4156772"/>
                </a:lnTo>
                <a:lnTo>
                  <a:pt x="6772749" y="4074005"/>
                </a:lnTo>
                <a:lnTo>
                  <a:pt x="6584221" y="4074005"/>
                </a:lnTo>
                <a:lnTo>
                  <a:pt x="6584221" y="3929837"/>
                </a:lnTo>
                <a:close/>
                <a:moveTo>
                  <a:pt x="4077909" y="3929837"/>
                </a:moveTo>
                <a:cubicBezTo>
                  <a:pt x="4072818" y="3971967"/>
                  <a:pt x="4068405" y="4001905"/>
                  <a:pt x="4064668" y="4019650"/>
                </a:cubicBezTo>
                <a:cubicBezTo>
                  <a:pt x="4060932" y="4037394"/>
                  <a:pt x="4056045" y="4051699"/>
                  <a:pt x="4050009" y="4062563"/>
                </a:cubicBezTo>
                <a:cubicBezTo>
                  <a:pt x="4043971" y="4073428"/>
                  <a:pt x="4035740" y="4082223"/>
                  <a:pt x="4025312" y="4088948"/>
                </a:cubicBezTo>
                <a:cubicBezTo>
                  <a:pt x="4014885" y="4095673"/>
                  <a:pt x="3997359" y="4101008"/>
                  <a:pt x="3972734" y="4104951"/>
                </a:cubicBezTo>
                <a:lnTo>
                  <a:pt x="3972734" y="4156772"/>
                </a:lnTo>
                <a:lnTo>
                  <a:pt x="4059120" y="4156772"/>
                </a:lnTo>
                <a:lnTo>
                  <a:pt x="4059120" y="4468808"/>
                </a:lnTo>
                <a:cubicBezTo>
                  <a:pt x="4059120" y="4535210"/>
                  <a:pt x="4072398" y="4584536"/>
                  <a:pt x="4098955" y="4616785"/>
                </a:cubicBezTo>
                <a:cubicBezTo>
                  <a:pt x="4125511" y="4649035"/>
                  <a:pt x="4165814" y="4665159"/>
                  <a:pt x="4219863" y="4665159"/>
                </a:cubicBezTo>
                <a:cubicBezTo>
                  <a:pt x="4248444" y="4665159"/>
                  <a:pt x="4275746" y="4658806"/>
                  <a:pt x="4301770" y="4646100"/>
                </a:cubicBezTo>
                <a:cubicBezTo>
                  <a:pt x="4327793" y="4633394"/>
                  <a:pt x="4356413" y="4610583"/>
                  <a:pt x="4387629" y="4577667"/>
                </a:cubicBezTo>
                <a:lnTo>
                  <a:pt x="4350154" y="4533363"/>
                </a:lnTo>
                <a:cubicBezTo>
                  <a:pt x="4331289" y="4546906"/>
                  <a:pt x="4315832" y="4556518"/>
                  <a:pt x="4303784" y="4562198"/>
                </a:cubicBezTo>
                <a:cubicBezTo>
                  <a:pt x="4291735" y="4567878"/>
                  <a:pt x="4278743" y="4570718"/>
                  <a:pt x="4264810" y="4570718"/>
                </a:cubicBezTo>
                <a:cubicBezTo>
                  <a:pt x="4249598" y="4570718"/>
                  <a:pt x="4237510" y="4568478"/>
                  <a:pt x="4228546" y="4563998"/>
                </a:cubicBezTo>
                <a:cubicBezTo>
                  <a:pt x="4219582" y="4559518"/>
                  <a:pt x="4211366" y="4551758"/>
                  <a:pt x="4203897" y="4540720"/>
                </a:cubicBezTo>
                <a:cubicBezTo>
                  <a:pt x="4196427" y="4529682"/>
                  <a:pt x="4191231" y="4513658"/>
                  <a:pt x="4188307" y="4492649"/>
                </a:cubicBezTo>
                <a:cubicBezTo>
                  <a:pt x="4185384" y="4471639"/>
                  <a:pt x="4183921" y="4442289"/>
                  <a:pt x="4183921" y="4404598"/>
                </a:cubicBezTo>
                <a:lnTo>
                  <a:pt x="4183921" y="4156772"/>
                </a:lnTo>
                <a:lnTo>
                  <a:pt x="4372449" y="4156772"/>
                </a:lnTo>
                <a:lnTo>
                  <a:pt x="4372449" y="4074005"/>
                </a:lnTo>
                <a:lnTo>
                  <a:pt x="4183921" y="4074005"/>
                </a:lnTo>
                <a:lnTo>
                  <a:pt x="4183921" y="3929837"/>
                </a:lnTo>
                <a:close/>
                <a:moveTo>
                  <a:pt x="8534511" y="3845200"/>
                </a:moveTo>
                <a:lnTo>
                  <a:pt x="8534511" y="3982243"/>
                </a:lnTo>
                <a:lnTo>
                  <a:pt x="8666316" y="3982243"/>
                </a:lnTo>
                <a:lnTo>
                  <a:pt x="8666316" y="3845200"/>
                </a:lnTo>
                <a:close/>
                <a:moveTo>
                  <a:pt x="9444828" y="3835275"/>
                </a:moveTo>
                <a:lnTo>
                  <a:pt x="9474007" y="4413007"/>
                </a:lnTo>
                <a:lnTo>
                  <a:pt x="9553509" y="4413007"/>
                </a:lnTo>
                <a:lnTo>
                  <a:pt x="9592390" y="3835275"/>
                </a:lnTo>
                <a:close/>
                <a:moveTo>
                  <a:pt x="5970857" y="3159163"/>
                </a:moveTo>
                <a:cubicBezTo>
                  <a:pt x="5974361" y="3185227"/>
                  <a:pt x="5976112" y="3207678"/>
                  <a:pt x="5976112" y="3226517"/>
                </a:cubicBezTo>
                <a:cubicBezTo>
                  <a:pt x="5976112" y="3245431"/>
                  <a:pt x="5973168" y="3260038"/>
                  <a:pt x="5967280" y="3270338"/>
                </a:cubicBezTo>
                <a:cubicBezTo>
                  <a:pt x="5961392" y="3280638"/>
                  <a:pt x="5952247" y="3288889"/>
                  <a:pt x="5939845" y="3295090"/>
                </a:cubicBezTo>
                <a:cubicBezTo>
                  <a:pt x="5927442" y="3301291"/>
                  <a:pt x="5906067" y="3306627"/>
                  <a:pt x="5875718" y="3311098"/>
                </a:cubicBezTo>
                <a:lnTo>
                  <a:pt x="5885132" y="3376173"/>
                </a:lnTo>
                <a:cubicBezTo>
                  <a:pt x="5954430" y="3372118"/>
                  <a:pt x="6006162" y="3357120"/>
                  <a:pt x="6040327" y="3331181"/>
                </a:cubicBezTo>
                <a:cubicBezTo>
                  <a:pt x="6074492" y="3305241"/>
                  <a:pt x="6091575" y="3270353"/>
                  <a:pt x="6091575" y="3226517"/>
                </a:cubicBezTo>
                <a:cubicBezTo>
                  <a:pt x="6091575" y="3204373"/>
                  <a:pt x="6087966" y="3181921"/>
                  <a:pt x="6080748" y="3159163"/>
                </a:cubicBezTo>
                <a:close/>
                <a:moveTo>
                  <a:pt x="3340878" y="2859033"/>
                </a:moveTo>
                <a:lnTo>
                  <a:pt x="3340878" y="2929429"/>
                </a:lnTo>
                <a:cubicBezTo>
                  <a:pt x="3340878" y="2946624"/>
                  <a:pt x="3335387" y="2964254"/>
                  <a:pt x="3324405" y="2982318"/>
                </a:cubicBezTo>
                <a:cubicBezTo>
                  <a:pt x="3313423" y="3000382"/>
                  <a:pt x="3298023" y="3015305"/>
                  <a:pt x="3278207" y="3027088"/>
                </a:cubicBezTo>
                <a:cubicBezTo>
                  <a:pt x="3258392" y="3038870"/>
                  <a:pt x="3236360" y="3044761"/>
                  <a:pt x="3212114" y="3044761"/>
                </a:cubicBezTo>
                <a:cubicBezTo>
                  <a:pt x="3194788" y="3044761"/>
                  <a:pt x="3180313" y="3042685"/>
                  <a:pt x="3168688" y="3038533"/>
                </a:cubicBezTo>
                <a:cubicBezTo>
                  <a:pt x="3157065" y="3034382"/>
                  <a:pt x="3147525" y="3026959"/>
                  <a:pt x="3140072" y="3016265"/>
                </a:cubicBezTo>
                <a:cubicBezTo>
                  <a:pt x="3132618" y="3005571"/>
                  <a:pt x="3128891" y="2990243"/>
                  <a:pt x="3128891" y="2970282"/>
                </a:cubicBezTo>
                <a:cubicBezTo>
                  <a:pt x="3128891" y="2934147"/>
                  <a:pt x="3146991" y="2906762"/>
                  <a:pt x="3183190" y="2888124"/>
                </a:cubicBezTo>
                <a:cubicBezTo>
                  <a:pt x="3219390" y="2869486"/>
                  <a:pt x="3271952" y="2859789"/>
                  <a:pt x="3340878" y="2859033"/>
                </a:cubicBezTo>
                <a:close/>
                <a:moveTo>
                  <a:pt x="8182275" y="2603374"/>
                </a:moveTo>
                <a:cubicBezTo>
                  <a:pt x="8205666" y="2603374"/>
                  <a:pt x="8224542" y="2609614"/>
                  <a:pt x="8238904" y="2622094"/>
                </a:cubicBezTo>
                <a:cubicBezTo>
                  <a:pt x="8253266" y="2634573"/>
                  <a:pt x="8264326" y="2653465"/>
                  <a:pt x="8272084" y="2678769"/>
                </a:cubicBezTo>
                <a:cubicBezTo>
                  <a:pt x="8279841" y="2704073"/>
                  <a:pt x="8284848" y="2732876"/>
                  <a:pt x="8287106" y="2765178"/>
                </a:cubicBezTo>
                <a:lnTo>
                  <a:pt x="8056441" y="2765178"/>
                </a:lnTo>
                <a:cubicBezTo>
                  <a:pt x="8060428" y="2716548"/>
                  <a:pt x="8073460" y="2677424"/>
                  <a:pt x="8095536" y="2647804"/>
                </a:cubicBezTo>
                <a:cubicBezTo>
                  <a:pt x="8117612" y="2618184"/>
                  <a:pt x="8146526" y="2603374"/>
                  <a:pt x="8182275" y="2603374"/>
                </a:cubicBezTo>
                <a:close/>
                <a:moveTo>
                  <a:pt x="6247445" y="2543378"/>
                </a:moveTo>
                <a:lnTo>
                  <a:pt x="6247445" y="2593114"/>
                </a:lnTo>
                <a:cubicBezTo>
                  <a:pt x="6275176" y="2600276"/>
                  <a:pt x="6291899" y="2606712"/>
                  <a:pt x="6297614" y="2612420"/>
                </a:cubicBezTo>
                <a:cubicBezTo>
                  <a:pt x="6303328" y="2618128"/>
                  <a:pt x="6307291" y="2626337"/>
                  <a:pt x="6309501" y="2637046"/>
                </a:cubicBezTo>
                <a:cubicBezTo>
                  <a:pt x="6311712" y="2647756"/>
                  <a:pt x="6312817" y="2668948"/>
                  <a:pt x="6312817" y="2700624"/>
                </a:cubicBezTo>
                <a:lnTo>
                  <a:pt x="6312817" y="2921252"/>
                </a:lnTo>
                <a:cubicBezTo>
                  <a:pt x="6312817" y="2973720"/>
                  <a:pt x="6318820" y="3014753"/>
                  <a:pt x="6330825" y="3044352"/>
                </a:cubicBezTo>
                <a:cubicBezTo>
                  <a:pt x="6342831" y="3073950"/>
                  <a:pt x="6361340" y="3096379"/>
                  <a:pt x="6386352" y="3111641"/>
                </a:cubicBezTo>
                <a:cubicBezTo>
                  <a:pt x="6411365" y="3126902"/>
                  <a:pt x="6442769" y="3134532"/>
                  <a:pt x="6480565" y="3134532"/>
                </a:cubicBezTo>
                <a:cubicBezTo>
                  <a:pt x="6512390" y="3134532"/>
                  <a:pt x="6543803" y="3125910"/>
                  <a:pt x="6574806" y="3108664"/>
                </a:cubicBezTo>
                <a:cubicBezTo>
                  <a:pt x="6598058" y="3095730"/>
                  <a:pt x="6620927" y="3078303"/>
                  <a:pt x="6643414" y="3056383"/>
                </a:cubicBezTo>
                <a:lnTo>
                  <a:pt x="6658055" y="3041049"/>
                </a:lnTo>
                <a:lnTo>
                  <a:pt x="6654852" y="3131025"/>
                </a:lnTo>
                <a:lnTo>
                  <a:pt x="6702794" y="3131025"/>
                </a:lnTo>
                <a:lnTo>
                  <a:pt x="6848534" y="3124663"/>
                </a:lnTo>
                <a:lnTo>
                  <a:pt x="6848534" y="3073466"/>
                </a:lnTo>
                <a:cubicBezTo>
                  <a:pt x="6822172" y="3068102"/>
                  <a:pt x="6805786" y="3063512"/>
                  <a:pt x="6799374" y="3059695"/>
                </a:cubicBezTo>
                <a:cubicBezTo>
                  <a:pt x="6792962" y="3055878"/>
                  <a:pt x="6788199" y="3050857"/>
                  <a:pt x="6785086" y="3044631"/>
                </a:cubicBezTo>
                <a:cubicBezTo>
                  <a:pt x="6781973" y="3038405"/>
                  <a:pt x="6779901" y="3029438"/>
                  <a:pt x="6778868" y="3017730"/>
                </a:cubicBezTo>
                <a:cubicBezTo>
                  <a:pt x="6777836" y="3006022"/>
                  <a:pt x="6777319" y="2984758"/>
                  <a:pt x="6777319" y="2953939"/>
                </a:cubicBezTo>
                <a:lnTo>
                  <a:pt x="6777319" y="2543378"/>
                </a:lnTo>
                <a:lnTo>
                  <a:pt x="6586568" y="2543378"/>
                </a:lnTo>
                <a:lnTo>
                  <a:pt x="6586568" y="2593133"/>
                </a:lnTo>
                <a:cubicBezTo>
                  <a:pt x="6606641" y="2598273"/>
                  <a:pt x="6619574" y="2602335"/>
                  <a:pt x="6625366" y="2605318"/>
                </a:cubicBezTo>
                <a:cubicBezTo>
                  <a:pt x="6631158" y="2608301"/>
                  <a:pt x="6635430" y="2611386"/>
                  <a:pt x="6638184" y="2614573"/>
                </a:cubicBezTo>
                <a:cubicBezTo>
                  <a:pt x="6640937" y="2617761"/>
                  <a:pt x="6643461" y="2622219"/>
                  <a:pt x="6645755" y="2627949"/>
                </a:cubicBezTo>
                <a:cubicBezTo>
                  <a:pt x="6648050" y="2633679"/>
                  <a:pt x="6649750" y="2641896"/>
                  <a:pt x="6650857" y="2652599"/>
                </a:cubicBezTo>
                <a:cubicBezTo>
                  <a:pt x="6651964" y="2663302"/>
                  <a:pt x="6652518" y="2679310"/>
                  <a:pt x="6652518" y="2700624"/>
                </a:cubicBezTo>
                <a:lnTo>
                  <a:pt x="6652518" y="2919504"/>
                </a:lnTo>
                <a:cubicBezTo>
                  <a:pt x="6652518" y="2936588"/>
                  <a:pt x="6649295" y="2951576"/>
                  <a:pt x="6642848" y="2964468"/>
                </a:cubicBezTo>
                <a:cubicBezTo>
                  <a:pt x="6636402" y="2977360"/>
                  <a:pt x="6625277" y="2990698"/>
                  <a:pt x="6609474" y="3004480"/>
                </a:cubicBezTo>
                <a:cubicBezTo>
                  <a:pt x="6593670" y="3018262"/>
                  <a:pt x="6579731" y="3027740"/>
                  <a:pt x="6567658" y="3032915"/>
                </a:cubicBezTo>
                <a:cubicBezTo>
                  <a:pt x="6555584" y="3038090"/>
                  <a:pt x="6542896" y="3040677"/>
                  <a:pt x="6529595" y="3040677"/>
                </a:cubicBezTo>
                <a:cubicBezTo>
                  <a:pt x="6509311" y="3040677"/>
                  <a:pt x="6493769" y="3037240"/>
                  <a:pt x="6482970" y="3030366"/>
                </a:cubicBezTo>
                <a:cubicBezTo>
                  <a:pt x="6472170" y="3023493"/>
                  <a:pt x="6463675" y="3014726"/>
                  <a:pt x="6457483" y="3004066"/>
                </a:cubicBezTo>
                <a:cubicBezTo>
                  <a:pt x="6451291" y="2993406"/>
                  <a:pt x="6446530" y="2976782"/>
                  <a:pt x="6443200" y="2954194"/>
                </a:cubicBezTo>
                <a:cubicBezTo>
                  <a:pt x="6439870" y="2931607"/>
                  <a:pt x="6438205" y="2897669"/>
                  <a:pt x="6438205" y="2852382"/>
                </a:cubicBezTo>
                <a:lnTo>
                  <a:pt x="6438205" y="2543378"/>
                </a:lnTo>
                <a:close/>
                <a:moveTo>
                  <a:pt x="4837745" y="2543378"/>
                </a:moveTo>
                <a:lnTo>
                  <a:pt x="4837745" y="2593114"/>
                </a:lnTo>
                <a:cubicBezTo>
                  <a:pt x="4865477" y="2600276"/>
                  <a:pt x="4882200" y="2606712"/>
                  <a:pt x="4887914" y="2612420"/>
                </a:cubicBezTo>
                <a:cubicBezTo>
                  <a:pt x="4893629" y="2618128"/>
                  <a:pt x="4897591" y="2626337"/>
                  <a:pt x="4899802" y="2637046"/>
                </a:cubicBezTo>
                <a:cubicBezTo>
                  <a:pt x="4902012" y="2647756"/>
                  <a:pt x="4903117" y="2668948"/>
                  <a:pt x="4903117" y="2700624"/>
                </a:cubicBezTo>
                <a:lnTo>
                  <a:pt x="4903117" y="2921252"/>
                </a:lnTo>
                <a:cubicBezTo>
                  <a:pt x="4903117" y="2973720"/>
                  <a:pt x="4909120" y="3014753"/>
                  <a:pt x="4921125" y="3044352"/>
                </a:cubicBezTo>
                <a:cubicBezTo>
                  <a:pt x="4933131" y="3073950"/>
                  <a:pt x="4951640" y="3096379"/>
                  <a:pt x="4976653" y="3111641"/>
                </a:cubicBezTo>
                <a:cubicBezTo>
                  <a:pt x="5001666" y="3126902"/>
                  <a:pt x="5033069" y="3134532"/>
                  <a:pt x="5070866" y="3134532"/>
                </a:cubicBezTo>
                <a:cubicBezTo>
                  <a:pt x="5102690" y="3134532"/>
                  <a:pt x="5134103" y="3125910"/>
                  <a:pt x="5165106" y="3108664"/>
                </a:cubicBezTo>
                <a:cubicBezTo>
                  <a:pt x="5188359" y="3095730"/>
                  <a:pt x="5211228" y="3078303"/>
                  <a:pt x="5233714" y="3056383"/>
                </a:cubicBezTo>
                <a:lnTo>
                  <a:pt x="5248355" y="3041049"/>
                </a:lnTo>
                <a:lnTo>
                  <a:pt x="5245152" y="3131025"/>
                </a:lnTo>
                <a:lnTo>
                  <a:pt x="5293093" y="3131025"/>
                </a:lnTo>
                <a:lnTo>
                  <a:pt x="5438833" y="3124663"/>
                </a:lnTo>
                <a:lnTo>
                  <a:pt x="5438833" y="3073466"/>
                </a:lnTo>
                <a:cubicBezTo>
                  <a:pt x="5412472" y="3068102"/>
                  <a:pt x="5396086" y="3063512"/>
                  <a:pt x="5389674" y="3059695"/>
                </a:cubicBezTo>
                <a:cubicBezTo>
                  <a:pt x="5383262" y="3055878"/>
                  <a:pt x="5378499" y="3050857"/>
                  <a:pt x="5375386" y="3044631"/>
                </a:cubicBezTo>
                <a:cubicBezTo>
                  <a:pt x="5372273" y="3038405"/>
                  <a:pt x="5370200" y="3029438"/>
                  <a:pt x="5369168" y="3017730"/>
                </a:cubicBezTo>
                <a:cubicBezTo>
                  <a:pt x="5368136" y="3006022"/>
                  <a:pt x="5367619" y="2984758"/>
                  <a:pt x="5367619" y="2953939"/>
                </a:cubicBezTo>
                <a:lnTo>
                  <a:pt x="5367619" y="2543378"/>
                </a:lnTo>
                <a:lnTo>
                  <a:pt x="5176868" y="2543378"/>
                </a:lnTo>
                <a:lnTo>
                  <a:pt x="5176868" y="2593133"/>
                </a:lnTo>
                <a:cubicBezTo>
                  <a:pt x="5196941" y="2598273"/>
                  <a:pt x="5209874" y="2602335"/>
                  <a:pt x="5215666" y="2605318"/>
                </a:cubicBezTo>
                <a:cubicBezTo>
                  <a:pt x="5221458" y="2608301"/>
                  <a:pt x="5225731" y="2611386"/>
                  <a:pt x="5228483" y="2614573"/>
                </a:cubicBezTo>
                <a:cubicBezTo>
                  <a:pt x="5231237" y="2617761"/>
                  <a:pt x="5233761" y="2622219"/>
                  <a:pt x="5236055" y="2627949"/>
                </a:cubicBezTo>
                <a:cubicBezTo>
                  <a:pt x="5238350" y="2633679"/>
                  <a:pt x="5240051" y="2641896"/>
                  <a:pt x="5241157" y="2652599"/>
                </a:cubicBezTo>
                <a:cubicBezTo>
                  <a:pt x="5242264" y="2663302"/>
                  <a:pt x="5242817" y="2679310"/>
                  <a:pt x="5242817" y="2700624"/>
                </a:cubicBezTo>
                <a:lnTo>
                  <a:pt x="5242817" y="2919504"/>
                </a:lnTo>
                <a:cubicBezTo>
                  <a:pt x="5242817" y="2936588"/>
                  <a:pt x="5239595" y="2951576"/>
                  <a:pt x="5233148" y="2964468"/>
                </a:cubicBezTo>
                <a:cubicBezTo>
                  <a:pt x="5226702" y="2977360"/>
                  <a:pt x="5215577" y="2990698"/>
                  <a:pt x="5199774" y="3004480"/>
                </a:cubicBezTo>
                <a:cubicBezTo>
                  <a:pt x="5183970" y="3018262"/>
                  <a:pt x="5170032" y="3027740"/>
                  <a:pt x="5157958" y="3032915"/>
                </a:cubicBezTo>
                <a:cubicBezTo>
                  <a:pt x="5145884" y="3038090"/>
                  <a:pt x="5133196" y="3040677"/>
                  <a:pt x="5119895" y="3040677"/>
                </a:cubicBezTo>
                <a:cubicBezTo>
                  <a:pt x="5099611" y="3040677"/>
                  <a:pt x="5084069" y="3037240"/>
                  <a:pt x="5073270" y="3030366"/>
                </a:cubicBezTo>
                <a:cubicBezTo>
                  <a:pt x="5062470" y="3023493"/>
                  <a:pt x="5053975" y="3014726"/>
                  <a:pt x="5047783" y="3004066"/>
                </a:cubicBezTo>
                <a:cubicBezTo>
                  <a:pt x="5041591" y="2993406"/>
                  <a:pt x="5036830" y="2976782"/>
                  <a:pt x="5033500" y="2954194"/>
                </a:cubicBezTo>
                <a:cubicBezTo>
                  <a:pt x="5030171" y="2931607"/>
                  <a:pt x="5028505" y="2897669"/>
                  <a:pt x="5028505" y="2852382"/>
                </a:cubicBezTo>
                <a:lnTo>
                  <a:pt x="5028505" y="2543378"/>
                </a:lnTo>
                <a:close/>
                <a:moveTo>
                  <a:pt x="7274377" y="2534039"/>
                </a:moveTo>
                <a:cubicBezTo>
                  <a:pt x="7260536" y="2534039"/>
                  <a:pt x="7247098" y="2535693"/>
                  <a:pt x="7234063" y="2539001"/>
                </a:cubicBezTo>
                <a:cubicBezTo>
                  <a:pt x="7221029" y="2542309"/>
                  <a:pt x="7207003" y="2547822"/>
                  <a:pt x="7191987" y="2555540"/>
                </a:cubicBezTo>
                <a:cubicBezTo>
                  <a:pt x="7176971" y="2563257"/>
                  <a:pt x="7161725" y="2573244"/>
                  <a:pt x="7146250" y="2585501"/>
                </a:cubicBezTo>
                <a:cubicBezTo>
                  <a:pt x="7138513" y="2591629"/>
                  <a:pt x="7130186" y="2598868"/>
                  <a:pt x="7121269" y="2607217"/>
                </a:cubicBezTo>
                <a:lnTo>
                  <a:pt x="7101295" y="2627093"/>
                </a:lnTo>
                <a:lnTo>
                  <a:pt x="7107104" y="2538122"/>
                </a:lnTo>
                <a:lnTo>
                  <a:pt x="7063357" y="2538122"/>
                </a:lnTo>
                <a:lnTo>
                  <a:pt x="6910502" y="2544001"/>
                </a:lnTo>
                <a:lnTo>
                  <a:pt x="6910502" y="2596407"/>
                </a:lnTo>
                <a:cubicBezTo>
                  <a:pt x="6933825" y="2600555"/>
                  <a:pt x="6949317" y="2604428"/>
                  <a:pt x="6956978" y="2608025"/>
                </a:cubicBezTo>
                <a:cubicBezTo>
                  <a:pt x="6964640" y="2611622"/>
                  <a:pt x="6970311" y="2617023"/>
                  <a:pt x="6973991" y="2624228"/>
                </a:cubicBezTo>
                <a:cubicBezTo>
                  <a:pt x="6977671" y="2631434"/>
                  <a:pt x="6979879" y="2642201"/>
                  <a:pt x="6980614" y="2656529"/>
                </a:cubicBezTo>
                <a:cubicBezTo>
                  <a:pt x="6981349" y="2670857"/>
                  <a:pt x="6981716" y="2690224"/>
                  <a:pt x="6981716" y="2714632"/>
                </a:cubicBezTo>
                <a:lnTo>
                  <a:pt x="6981716" y="2969119"/>
                </a:lnTo>
                <a:cubicBezTo>
                  <a:pt x="6981716" y="2995672"/>
                  <a:pt x="6980671" y="3014695"/>
                  <a:pt x="6978581" y="3026185"/>
                </a:cubicBezTo>
                <a:cubicBezTo>
                  <a:pt x="6976492" y="3037676"/>
                  <a:pt x="6973619" y="3045859"/>
                  <a:pt x="6969963" y="3050733"/>
                </a:cubicBezTo>
                <a:cubicBezTo>
                  <a:pt x="6966308" y="3055607"/>
                  <a:pt x="6961872" y="3059465"/>
                  <a:pt x="6956657" y="3062309"/>
                </a:cubicBezTo>
                <a:cubicBezTo>
                  <a:pt x="6951442" y="3065152"/>
                  <a:pt x="6938978" y="3069690"/>
                  <a:pt x="6919264" y="3075922"/>
                </a:cubicBezTo>
                <a:lnTo>
                  <a:pt x="6919264" y="3125193"/>
                </a:lnTo>
                <a:lnTo>
                  <a:pt x="7172476" y="3125193"/>
                </a:lnTo>
                <a:lnTo>
                  <a:pt x="7172476" y="3075866"/>
                </a:lnTo>
                <a:cubicBezTo>
                  <a:pt x="7152843" y="3070564"/>
                  <a:pt x="7139985" y="3066350"/>
                  <a:pt x="7133902" y="3063225"/>
                </a:cubicBezTo>
                <a:cubicBezTo>
                  <a:pt x="7127819" y="3060100"/>
                  <a:pt x="7123267" y="3056952"/>
                  <a:pt x="7120247" y="3053784"/>
                </a:cubicBezTo>
                <a:cubicBezTo>
                  <a:pt x="7117227" y="3050615"/>
                  <a:pt x="7114712" y="3046404"/>
                  <a:pt x="7112703" y="3041152"/>
                </a:cubicBezTo>
                <a:cubicBezTo>
                  <a:pt x="7110694" y="3035899"/>
                  <a:pt x="7109161" y="3027973"/>
                  <a:pt x="7108103" y="3017372"/>
                </a:cubicBezTo>
                <a:cubicBezTo>
                  <a:pt x="7107047" y="3006771"/>
                  <a:pt x="7106518" y="2990101"/>
                  <a:pt x="7106518" y="2967361"/>
                </a:cubicBezTo>
                <a:lnTo>
                  <a:pt x="7106518" y="2748481"/>
                </a:lnTo>
                <a:cubicBezTo>
                  <a:pt x="7106518" y="2733134"/>
                  <a:pt x="7109860" y="2718771"/>
                  <a:pt x="7116545" y="2705396"/>
                </a:cubicBezTo>
                <a:cubicBezTo>
                  <a:pt x="7123230" y="2692020"/>
                  <a:pt x="7133358" y="2679000"/>
                  <a:pt x="7146929" y="2666337"/>
                </a:cubicBezTo>
                <a:cubicBezTo>
                  <a:pt x="7160500" y="2653675"/>
                  <a:pt x="7173594" y="2644102"/>
                  <a:pt x="7186210" y="2637618"/>
                </a:cubicBezTo>
                <a:cubicBezTo>
                  <a:pt x="7198826" y="2631135"/>
                  <a:pt x="7212065" y="2627893"/>
                  <a:pt x="7225924" y="2627893"/>
                </a:cubicBezTo>
                <a:cubicBezTo>
                  <a:pt x="7235858" y="2627893"/>
                  <a:pt x="7244875" y="2628861"/>
                  <a:pt x="7252974" y="2630795"/>
                </a:cubicBezTo>
                <a:cubicBezTo>
                  <a:pt x="7261073" y="2632730"/>
                  <a:pt x="7267791" y="2635426"/>
                  <a:pt x="7273131" y="2638883"/>
                </a:cubicBezTo>
                <a:cubicBezTo>
                  <a:pt x="7278470" y="2642341"/>
                  <a:pt x="7283941" y="2647632"/>
                  <a:pt x="7289544" y="2654757"/>
                </a:cubicBezTo>
                <a:cubicBezTo>
                  <a:pt x="7295146" y="2661882"/>
                  <a:pt x="7299842" y="2671582"/>
                  <a:pt x="7303631" y="2683857"/>
                </a:cubicBezTo>
                <a:cubicBezTo>
                  <a:pt x="7307420" y="2696133"/>
                  <a:pt x="7310261" y="2712882"/>
                  <a:pt x="7312156" y="2734105"/>
                </a:cubicBezTo>
                <a:cubicBezTo>
                  <a:pt x="7314051" y="2755329"/>
                  <a:pt x="7314998" y="2782885"/>
                  <a:pt x="7314998" y="2816775"/>
                </a:cubicBezTo>
                <a:lnTo>
                  <a:pt x="7314998" y="2969696"/>
                </a:lnTo>
                <a:cubicBezTo>
                  <a:pt x="7314998" y="2995294"/>
                  <a:pt x="7313843" y="3014045"/>
                  <a:pt x="7311533" y="3025948"/>
                </a:cubicBezTo>
                <a:cubicBezTo>
                  <a:pt x="7309223" y="3037851"/>
                  <a:pt x="7306358" y="3046184"/>
                  <a:pt x="7302938" y="3050947"/>
                </a:cubicBezTo>
                <a:cubicBezTo>
                  <a:pt x="7299518" y="3055709"/>
                  <a:pt x="7295141" y="3059501"/>
                  <a:pt x="7289809" y="3062323"/>
                </a:cubicBezTo>
                <a:cubicBezTo>
                  <a:pt x="7284476" y="3065144"/>
                  <a:pt x="7271664" y="3069674"/>
                  <a:pt x="7251374" y="3075913"/>
                </a:cubicBezTo>
                <a:lnTo>
                  <a:pt x="7251374" y="3125193"/>
                </a:lnTo>
                <a:lnTo>
                  <a:pt x="7505172" y="3125193"/>
                </a:lnTo>
                <a:lnTo>
                  <a:pt x="7505172" y="3075838"/>
                </a:lnTo>
                <a:cubicBezTo>
                  <a:pt x="7482804" y="3069873"/>
                  <a:pt x="7468616" y="3065071"/>
                  <a:pt x="7462607" y="3061434"/>
                </a:cubicBezTo>
                <a:cubicBezTo>
                  <a:pt x="7456598" y="3057797"/>
                  <a:pt x="7452177" y="3053591"/>
                  <a:pt x="7449343" y="3048816"/>
                </a:cubicBezTo>
                <a:cubicBezTo>
                  <a:pt x="7446509" y="3044042"/>
                  <a:pt x="7444210" y="3036544"/>
                  <a:pt x="7442446" y="3026325"/>
                </a:cubicBezTo>
                <a:cubicBezTo>
                  <a:pt x="7440681" y="3016105"/>
                  <a:pt x="7439799" y="2996451"/>
                  <a:pt x="7439799" y="2967361"/>
                </a:cubicBezTo>
                <a:lnTo>
                  <a:pt x="7439799" y="2754323"/>
                </a:lnTo>
                <a:cubicBezTo>
                  <a:pt x="7439799" y="2735614"/>
                  <a:pt x="7442939" y="2719542"/>
                  <a:pt x="7449218" y="2706107"/>
                </a:cubicBezTo>
                <a:cubicBezTo>
                  <a:pt x="7455496" y="2692672"/>
                  <a:pt x="7465953" y="2679090"/>
                  <a:pt x="7480588" y="2665361"/>
                </a:cubicBezTo>
                <a:cubicBezTo>
                  <a:pt x="7495222" y="2651631"/>
                  <a:pt x="7508606" y="2641955"/>
                  <a:pt x="7520739" y="2636330"/>
                </a:cubicBezTo>
                <a:cubicBezTo>
                  <a:pt x="7532871" y="2630705"/>
                  <a:pt x="7545697" y="2627893"/>
                  <a:pt x="7559215" y="2627893"/>
                </a:cubicBezTo>
                <a:cubicBezTo>
                  <a:pt x="7572343" y="2627893"/>
                  <a:pt x="7582812" y="2629252"/>
                  <a:pt x="7590623" y="2631967"/>
                </a:cubicBezTo>
                <a:cubicBezTo>
                  <a:pt x="7598433" y="2634684"/>
                  <a:pt x="7605101" y="2638317"/>
                  <a:pt x="7610626" y="2642869"/>
                </a:cubicBezTo>
                <a:cubicBezTo>
                  <a:pt x="7616152" y="2647421"/>
                  <a:pt x="7621256" y="2652994"/>
                  <a:pt x="7625942" y="2659589"/>
                </a:cubicBezTo>
                <a:cubicBezTo>
                  <a:pt x="7630627" y="2666184"/>
                  <a:pt x="7634664" y="2675365"/>
                  <a:pt x="7638053" y="2687132"/>
                </a:cubicBezTo>
                <a:cubicBezTo>
                  <a:pt x="7641441" y="2698898"/>
                  <a:pt x="7643993" y="2715364"/>
                  <a:pt x="7645708" y="2736529"/>
                </a:cubicBezTo>
                <a:cubicBezTo>
                  <a:pt x="7647422" y="2757693"/>
                  <a:pt x="7648280" y="2784442"/>
                  <a:pt x="7648280" y="2816775"/>
                </a:cubicBezTo>
                <a:lnTo>
                  <a:pt x="7648280" y="2969696"/>
                </a:lnTo>
                <a:cubicBezTo>
                  <a:pt x="7648280" y="2995294"/>
                  <a:pt x="7647128" y="3014042"/>
                  <a:pt x="7644824" y="3025939"/>
                </a:cubicBezTo>
                <a:cubicBezTo>
                  <a:pt x="7642520" y="3037836"/>
                  <a:pt x="7639655" y="3046169"/>
                  <a:pt x="7636229" y="3050937"/>
                </a:cubicBezTo>
                <a:cubicBezTo>
                  <a:pt x="7632803" y="3055706"/>
                  <a:pt x="7628423" y="3059501"/>
                  <a:pt x="7623091" y="3062323"/>
                </a:cubicBezTo>
                <a:cubicBezTo>
                  <a:pt x="7617758" y="3065144"/>
                  <a:pt x="7604949" y="3069674"/>
                  <a:pt x="7584665" y="3075913"/>
                </a:cubicBezTo>
                <a:lnTo>
                  <a:pt x="7584665" y="3125193"/>
                </a:lnTo>
                <a:lnTo>
                  <a:pt x="7838454" y="3125193"/>
                </a:lnTo>
                <a:lnTo>
                  <a:pt x="7838454" y="3075838"/>
                </a:lnTo>
                <a:cubicBezTo>
                  <a:pt x="7816093" y="3069873"/>
                  <a:pt x="7801906" y="3065071"/>
                  <a:pt x="7795894" y="3061434"/>
                </a:cubicBezTo>
                <a:cubicBezTo>
                  <a:pt x="7789882" y="3057797"/>
                  <a:pt x="7785459" y="3053591"/>
                  <a:pt x="7782625" y="3048816"/>
                </a:cubicBezTo>
                <a:cubicBezTo>
                  <a:pt x="7779791" y="3044042"/>
                  <a:pt x="7777492" y="3036544"/>
                  <a:pt x="7775728" y="3026325"/>
                </a:cubicBezTo>
                <a:cubicBezTo>
                  <a:pt x="7773963" y="3016105"/>
                  <a:pt x="7773081" y="2996451"/>
                  <a:pt x="7773081" y="2967361"/>
                </a:cubicBezTo>
                <a:lnTo>
                  <a:pt x="7773081" y="2747319"/>
                </a:lnTo>
                <a:cubicBezTo>
                  <a:pt x="7773081" y="2706403"/>
                  <a:pt x="7769903" y="2673440"/>
                  <a:pt x="7763547" y="2648427"/>
                </a:cubicBezTo>
                <a:cubicBezTo>
                  <a:pt x="7757191" y="2623415"/>
                  <a:pt x="7746862" y="2602261"/>
                  <a:pt x="7732558" y="2584966"/>
                </a:cubicBezTo>
                <a:cubicBezTo>
                  <a:pt x="7718255" y="2567671"/>
                  <a:pt x="7700743" y="2554859"/>
                  <a:pt x="7680022" y="2546531"/>
                </a:cubicBezTo>
                <a:cubicBezTo>
                  <a:pt x="7659301" y="2538203"/>
                  <a:pt x="7635180" y="2534039"/>
                  <a:pt x="7607659" y="2534039"/>
                </a:cubicBezTo>
                <a:cubicBezTo>
                  <a:pt x="7584435" y="2534039"/>
                  <a:pt x="7562718" y="2538100"/>
                  <a:pt x="7542505" y="2546224"/>
                </a:cubicBezTo>
                <a:cubicBezTo>
                  <a:pt x="7522292" y="2554348"/>
                  <a:pt x="7502914" y="2565590"/>
                  <a:pt x="7484369" y="2579952"/>
                </a:cubicBezTo>
                <a:cubicBezTo>
                  <a:pt x="7465824" y="2594314"/>
                  <a:pt x="7446736" y="2615392"/>
                  <a:pt x="7427103" y="2643186"/>
                </a:cubicBezTo>
                <a:cubicBezTo>
                  <a:pt x="7420654" y="2609736"/>
                  <a:pt x="7403967" y="2583183"/>
                  <a:pt x="7377045" y="2563525"/>
                </a:cubicBezTo>
                <a:cubicBezTo>
                  <a:pt x="7350123" y="2543868"/>
                  <a:pt x="7315900" y="2534039"/>
                  <a:pt x="7274377" y="2534039"/>
                </a:cubicBezTo>
                <a:close/>
                <a:moveTo>
                  <a:pt x="4197802" y="2534039"/>
                </a:moveTo>
                <a:cubicBezTo>
                  <a:pt x="4183961" y="2534039"/>
                  <a:pt x="4170524" y="2535693"/>
                  <a:pt x="4157489" y="2539001"/>
                </a:cubicBezTo>
                <a:cubicBezTo>
                  <a:pt x="4144454" y="2542309"/>
                  <a:pt x="4130428" y="2547822"/>
                  <a:pt x="4115412" y="2555540"/>
                </a:cubicBezTo>
                <a:cubicBezTo>
                  <a:pt x="4100396" y="2563257"/>
                  <a:pt x="4085150" y="2573244"/>
                  <a:pt x="4069676" y="2585501"/>
                </a:cubicBezTo>
                <a:cubicBezTo>
                  <a:pt x="4061938" y="2591629"/>
                  <a:pt x="4053611" y="2598868"/>
                  <a:pt x="4044695" y="2607217"/>
                </a:cubicBezTo>
                <a:lnTo>
                  <a:pt x="4024720" y="2627093"/>
                </a:lnTo>
                <a:lnTo>
                  <a:pt x="4030529" y="2538122"/>
                </a:lnTo>
                <a:lnTo>
                  <a:pt x="3986783" y="2538122"/>
                </a:lnTo>
                <a:lnTo>
                  <a:pt x="3833927" y="2544001"/>
                </a:lnTo>
                <a:lnTo>
                  <a:pt x="3833927" y="2596407"/>
                </a:lnTo>
                <a:cubicBezTo>
                  <a:pt x="3857250" y="2600555"/>
                  <a:pt x="3872742" y="2604428"/>
                  <a:pt x="3880403" y="2608025"/>
                </a:cubicBezTo>
                <a:cubicBezTo>
                  <a:pt x="3888065" y="2611622"/>
                  <a:pt x="3893736" y="2617023"/>
                  <a:pt x="3897416" y="2624228"/>
                </a:cubicBezTo>
                <a:cubicBezTo>
                  <a:pt x="3901097" y="2631434"/>
                  <a:pt x="3903305" y="2642201"/>
                  <a:pt x="3904039" y="2656529"/>
                </a:cubicBezTo>
                <a:cubicBezTo>
                  <a:pt x="3904774" y="2670857"/>
                  <a:pt x="3905141" y="2690224"/>
                  <a:pt x="3905141" y="2714632"/>
                </a:cubicBezTo>
                <a:lnTo>
                  <a:pt x="3905141" y="2969119"/>
                </a:lnTo>
                <a:cubicBezTo>
                  <a:pt x="3905141" y="2995672"/>
                  <a:pt x="3904096" y="3014695"/>
                  <a:pt x="3902007" y="3026185"/>
                </a:cubicBezTo>
                <a:cubicBezTo>
                  <a:pt x="3899917" y="3037676"/>
                  <a:pt x="3897044" y="3045859"/>
                  <a:pt x="3893389" y="3050733"/>
                </a:cubicBezTo>
                <a:cubicBezTo>
                  <a:pt x="3889733" y="3055607"/>
                  <a:pt x="3885298" y="3059465"/>
                  <a:pt x="3880082" y="3062309"/>
                </a:cubicBezTo>
                <a:cubicBezTo>
                  <a:pt x="3874867" y="3065152"/>
                  <a:pt x="3862403" y="3069690"/>
                  <a:pt x="3842689" y="3075922"/>
                </a:cubicBezTo>
                <a:lnTo>
                  <a:pt x="3842689" y="3125193"/>
                </a:lnTo>
                <a:lnTo>
                  <a:pt x="4095902" y="3125193"/>
                </a:lnTo>
                <a:lnTo>
                  <a:pt x="4095902" y="3075866"/>
                </a:lnTo>
                <a:cubicBezTo>
                  <a:pt x="4076269" y="3070564"/>
                  <a:pt x="4063411" y="3066350"/>
                  <a:pt x="4057327" y="3063225"/>
                </a:cubicBezTo>
                <a:cubicBezTo>
                  <a:pt x="4051244" y="3060100"/>
                  <a:pt x="4046692" y="3056952"/>
                  <a:pt x="4043673" y="3053784"/>
                </a:cubicBezTo>
                <a:cubicBezTo>
                  <a:pt x="4040652" y="3050615"/>
                  <a:pt x="4038138" y="3046404"/>
                  <a:pt x="4036129" y="3041152"/>
                </a:cubicBezTo>
                <a:cubicBezTo>
                  <a:pt x="4034120" y="3035899"/>
                  <a:pt x="4032586" y="3027973"/>
                  <a:pt x="4031529" y="3017372"/>
                </a:cubicBezTo>
                <a:cubicBezTo>
                  <a:pt x="4030472" y="3006771"/>
                  <a:pt x="4029943" y="2990101"/>
                  <a:pt x="4029943" y="2967361"/>
                </a:cubicBezTo>
                <a:lnTo>
                  <a:pt x="4029943" y="2748481"/>
                </a:lnTo>
                <a:cubicBezTo>
                  <a:pt x="4029943" y="2733134"/>
                  <a:pt x="4033286" y="2718771"/>
                  <a:pt x="4039970" y="2705396"/>
                </a:cubicBezTo>
                <a:cubicBezTo>
                  <a:pt x="4046655" y="2692020"/>
                  <a:pt x="4056783" y="2679000"/>
                  <a:pt x="4070355" y="2666337"/>
                </a:cubicBezTo>
                <a:cubicBezTo>
                  <a:pt x="4083926" y="2653675"/>
                  <a:pt x="4097020" y="2644102"/>
                  <a:pt x="4109636" y="2637618"/>
                </a:cubicBezTo>
                <a:cubicBezTo>
                  <a:pt x="4122252" y="2631135"/>
                  <a:pt x="4135490" y="2627893"/>
                  <a:pt x="4149350" y="2627893"/>
                </a:cubicBezTo>
                <a:cubicBezTo>
                  <a:pt x="4159284" y="2627893"/>
                  <a:pt x="4168301" y="2628861"/>
                  <a:pt x="4176399" y="2630795"/>
                </a:cubicBezTo>
                <a:cubicBezTo>
                  <a:pt x="4184498" y="2632730"/>
                  <a:pt x="4191217" y="2635426"/>
                  <a:pt x="4196556" y="2638883"/>
                </a:cubicBezTo>
                <a:cubicBezTo>
                  <a:pt x="4201895" y="2642341"/>
                  <a:pt x="4207366" y="2647632"/>
                  <a:pt x="4212969" y="2654757"/>
                </a:cubicBezTo>
                <a:cubicBezTo>
                  <a:pt x="4218571" y="2661882"/>
                  <a:pt x="4223268" y="2671582"/>
                  <a:pt x="4227056" y="2683857"/>
                </a:cubicBezTo>
                <a:cubicBezTo>
                  <a:pt x="4230845" y="2696133"/>
                  <a:pt x="4233688" y="2712882"/>
                  <a:pt x="4235581" y="2734105"/>
                </a:cubicBezTo>
                <a:cubicBezTo>
                  <a:pt x="4237477" y="2755329"/>
                  <a:pt x="4238423" y="2782885"/>
                  <a:pt x="4238423" y="2816775"/>
                </a:cubicBezTo>
                <a:lnTo>
                  <a:pt x="4238423" y="2969696"/>
                </a:lnTo>
                <a:cubicBezTo>
                  <a:pt x="4238423" y="2995294"/>
                  <a:pt x="4237269" y="3014045"/>
                  <a:pt x="4234959" y="3025948"/>
                </a:cubicBezTo>
                <a:cubicBezTo>
                  <a:pt x="4232649" y="3037851"/>
                  <a:pt x="4229783" y="3046184"/>
                  <a:pt x="4226363" y="3050947"/>
                </a:cubicBezTo>
                <a:cubicBezTo>
                  <a:pt x="4222943" y="3055709"/>
                  <a:pt x="4218567" y="3059501"/>
                  <a:pt x="4213234" y="3062323"/>
                </a:cubicBezTo>
                <a:cubicBezTo>
                  <a:pt x="4207901" y="3065144"/>
                  <a:pt x="4195089" y="3069674"/>
                  <a:pt x="4174800" y="3075913"/>
                </a:cubicBezTo>
                <a:lnTo>
                  <a:pt x="4174800" y="3125193"/>
                </a:lnTo>
                <a:lnTo>
                  <a:pt x="4428598" y="3125193"/>
                </a:lnTo>
                <a:lnTo>
                  <a:pt x="4428598" y="3075838"/>
                </a:lnTo>
                <a:cubicBezTo>
                  <a:pt x="4406230" y="3069873"/>
                  <a:pt x="4392042" y="3065071"/>
                  <a:pt x="4386033" y="3061434"/>
                </a:cubicBezTo>
                <a:cubicBezTo>
                  <a:pt x="4380025" y="3057797"/>
                  <a:pt x="4375602" y="3053591"/>
                  <a:pt x="4372768" y="3048816"/>
                </a:cubicBezTo>
                <a:cubicBezTo>
                  <a:pt x="4369934" y="3044042"/>
                  <a:pt x="4367635" y="3036544"/>
                  <a:pt x="4365871" y="3026325"/>
                </a:cubicBezTo>
                <a:cubicBezTo>
                  <a:pt x="4364107" y="3016105"/>
                  <a:pt x="4363225" y="2996451"/>
                  <a:pt x="4363225" y="2967361"/>
                </a:cubicBezTo>
                <a:lnTo>
                  <a:pt x="4363225" y="2754323"/>
                </a:lnTo>
                <a:cubicBezTo>
                  <a:pt x="4363225" y="2735614"/>
                  <a:pt x="4366364" y="2719542"/>
                  <a:pt x="4372643" y="2706107"/>
                </a:cubicBezTo>
                <a:cubicBezTo>
                  <a:pt x="4378922" y="2692672"/>
                  <a:pt x="4389378" y="2679090"/>
                  <a:pt x="4404013" y="2665361"/>
                </a:cubicBezTo>
                <a:cubicBezTo>
                  <a:pt x="4418648" y="2651631"/>
                  <a:pt x="4432032" y="2641955"/>
                  <a:pt x="4444164" y="2636330"/>
                </a:cubicBezTo>
                <a:cubicBezTo>
                  <a:pt x="4456296" y="2630705"/>
                  <a:pt x="4469122" y="2627893"/>
                  <a:pt x="4482641" y="2627893"/>
                </a:cubicBezTo>
                <a:cubicBezTo>
                  <a:pt x="4495768" y="2627893"/>
                  <a:pt x="4506238" y="2629252"/>
                  <a:pt x="4514048" y="2631967"/>
                </a:cubicBezTo>
                <a:cubicBezTo>
                  <a:pt x="4521859" y="2634684"/>
                  <a:pt x="4528526" y="2638317"/>
                  <a:pt x="4534052" y="2642869"/>
                </a:cubicBezTo>
                <a:cubicBezTo>
                  <a:pt x="4539577" y="2647421"/>
                  <a:pt x="4544683" y="2652994"/>
                  <a:pt x="4549367" y="2659589"/>
                </a:cubicBezTo>
                <a:cubicBezTo>
                  <a:pt x="4554052" y="2666184"/>
                  <a:pt x="4558089" y="2675365"/>
                  <a:pt x="4561478" y="2687132"/>
                </a:cubicBezTo>
                <a:cubicBezTo>
                  <a:pt x="4564867" y="2698898"/>
                  <a:pt x="4567419" y="2715364"/>
                  <a:pt x="4569133" y="2736529"/>
                </a:cubicBezTo>
                <a:cubicBezTo>
                  <a:pt x="4570848" y="2757693"/>
                  <a:pt x="4571705" y="2784442"/>
                  <a:pt x="4571705" y="2816775"/>
                </a:cubicBezTo>
                <a:lnTo>
                  <a:pt x="4571705" y="2969696"/>
                </a:lnTo>
                <a:cubicBezTo>
                  <a:pt x="4571705" y="2995294"/>
                  <a:pt x="4570553" y="3014042"/>
                  <a:pt x="4568249" y="3025939"/>
                </a:cubicBezTo>
                <a:cubicBezTo>
                  <a:pt x="4565946" y="3037836"/>
                  <a:pt x="4563081" y="3046169"/>
                  <a:pt x="4559655" y="3050937"/>
                </a:cubicBezTo>
                <a:cubicBezTo>
                  <a:pt x="4556229" y="3055706"/>
                  <a:pt x="4551849" y="3059501"/>
                  <a:pt x="4546517" y="3062323"/>
                </a:cubicBezTo>
                <a:cubicBezTo>
                  <a:pt x="4541183" y="3065144"/>
                  <a:pt x="4528374" y="3069674"/>
                  <a:pt x="4508090" y="3075913"/>
                </a:cubicBezTo>
                <a:lnTo>
                  <a:pt x="4508090" y="3125193"/>
                </a:lnTo>
                <a:lnTo>
                  <a:pt x="4761880" y="3125193"/>
                </a:lnTo>
                <a:lnTo>
                  <a:pt x="4761880" y="3075838"/>
                </a:lnTo>
                <a:cubicBezTo>
                  <a:pt x="4739518" y="3069873"/>
                  <a:pt x="4725331" y="3065071"/>
                  <a:pt x="4719319" y="3061434"/>
                </a:cubicBezTo>
                <a:cubicBezTo>
                  <a:pt x="4713307" y="3057797"/>
                  <a:pt x="4708885" y="3053591"/>
                  <a:pt x="4706050" y="3048816"/>
                </a:cubicBezTo>
                <a:cubicBezTo>
                  <a:pt x="4703216" y="3044042"/>
                  <a:pt x="4700917" y="3036544"/>
                  <a:pt x="4699153" y="3026325"/>
                </a:cubicBezTo>
                <a:cubicBezTo>
                  <a:pt x="4697389" y="3016105"/>
                  <a:pt x="4696507" y="2996451"/>
                  <a:pt x="4696507" y="2967361"/>
                </a:cubicBezTo>
                <a:lnTo>
                  <a:pt x="4696507" y="2747319"/>
                </a:lnTo>
                <a:cubicBezTo>
                  <a:pt x="4696507" y="2706403"/>
                  <a:pt x="4693329" y="2673440"/>
                  <a:pt x="4686973" y="2648427"/>
                </a:cubicBezTo>
                <a:cubicBezTo>
                  <a:pt x="4680616" y="2623415"/>
                  <a:pt x="4670287" y="2602261"/>
                  <a:pt x="4655984" y="2584966"/>
                </a:cubicBezTo>
                <a:cubicBezTo>
                  <a:pt x="4641680" y="2567671"/>
                  <a:pt x="4624169" y="2554859"/>
                  <a:pt x="4603447" y="2546531"/>
                </a:cubicBezTo>
                <a:cubicBezTo>
                  <a:pt x="4582727" y="2538203"/>
                  <a:pt x="4558605" y="2534039"/>
                  <a:pt x="4531085" y="2534039"/>
                </a:cubicBezTo>
                <a:cubicBezTo>
                  <a:pt x="4507861" y="2534039"/>
                  <a:pt x="4486143" y="2538100"/>
                  <a:pt x="4465930" y="2546224"/>
                </a:cubicBezTo>
                <a:cubicBezTo>
                  <a:pt x="4445717" y="2554348"/>
                  <a:pt x="4426339" y="2565590"/>
                  <a:pt x="4407794" y="2579952"/>
                </a:cubicBezTo>
                <a:cubicBezTo>
                  <a:pt x="4389250" y="2594314"/>
                  <a:pt x="4370161" y="2615392"/>
                  <a:pt x="4350528" y="2643186"/>
                </a:cubicBezTo>
                <a:cubicBezTo>
                  <a:pt x="4344079" y="2609736"/>
                  <a:pt x="4327393" y="2583183"/>
                  <a:pt x="4300470" y="2563525"/>
                </a:cubicBezTo>
                <a:cubicBezTo>
                  <a:pt x="4273548" y="2543868"/>
                  <a:pt x="4239325" y="2534039"/>
                  <a:pt x="4197802" y="2534039"/>
                </a:cubicBezTo>
                <a:close/>
                <a:moveTo>
                  <a:pt x="9291072" y="2533453"/>
                </a:moveTo>
                <a:cubicBezTo>
                  <a:pt x="9237519" y="2533453"/>
                  <a:pt x="9190085" y="2546132"/>
                  <a:pt x="9148770" y="2571492"/>
                </a:cubicBezTo>
                <a:cubicBezTo>
                  <a:pt x="9107454" y="2596852"/>
                  <a:pt x="9075472" y="2632688"/>
                  <a:pt x="9052822" y="2679002"/>
                </a:cubicBezTo>
                <a:cubicBezTo>
                  <a:pt x="9030172" y="2725315"/>
                  <a:pt x="9018847" y="2778244"/>
                  <a:pt x="9018847" y="2837787"/>
                </a:cubicBezTo>
                <a:cubicBezTo>
                  <a:pt x="9018847" y="2932944"/>
                  <a:pt x="9039298" y="3006191"/>
                  <a:pt x="9080202" y="3057528"/>
                </a:cubicBezTo>
                <a:cubicBezTo>
                  <a:pt x="9121104" y="3108864"/>
                  <a:pt x="9180307" y="3134532"/>
                  <a:pt x="9257809" y="3134532"/>
                </a:cubicBezTo>
                <a:cubicBezTo>
                  <a:pt x="9278788" y="3134532"/>
                  <a:pt x="9298174" y="3132590"/>
                  <a:pt x="9315968" y="3128705"/>
                </a:cubicBezTo>
                <a:cubicBezTo>
                  <a:pt x="9333762" y="3124820"/>
                  <a:pt x="9351708" y="3118708"/>
                  <a:pt x="9369802" y="3110371"/>
                </a:cubicBezTo>
                <a:cubicBezTo>
                  <a:pt x="9387897" y="3102033"/>
                  <a:pt x="9404910" y="3091633"/>
                  <a:pt x="9420841" y="3079168"/>
                </a:cubicBezTo>
                <a:cubicBezTo>
                  <a:pt x="9436772" y="3066704"/>
                  <a:pt x="9455860" y="3046879"/>
                  <a:pt x="9478102" y="3019693"/>
                </a:cubicBezTo>
                <a:lnTo>
                  <a:pt x="9432868" y="2968886"/>
                </a:lnTo>
                <a:cubicBezTo>
                  <a:pt x="9402984" y="2996662"/>
                  <a:pt x="9377194" y="3015473"/>
                  <a:pt x="9355496" y="3025320"/>
                </a:cubicBezTo>
                <a:cubicBezTo>
                  <a:pt x="9333798" y="3035168"/>
                  <a:pt x="9310380" y="3040091"/>
                  <a:pt x="9285240" y="3040091"/>
                </a:cubicBezTo>
                <a:cubicBezTo>
                  <a:pt x="9259865" y="3040091"/>
                  <a:pt x="9238822" y="3035217"/>
                  <a:pt x="9222114" y="3025469"/>
                </a:cubicBezTo>
                <a:cubicBezTo>
                  <a:pt x="9205405" y="3015721"/>
                  <a:pt x="9191855" y="3001889"/>
                  <a:pt x="9181465" y="2983974"/>
                </a:cubicBezTo>
                <a:cubicBezTo>
                  <a:pt x="9171075" y="2966059"/>
                  <a:pt x="9163634" y="2943905"/>
                  <a:pt x="9159141" y="2917513"/>
                </a:cubicBezTo>
                <a:cubicBezTo>
                  <a:pt x="9154648" y="2891121"/>
                  <a:pt x="9152402" y="2861628"/>
                  <a:pt x="9152402" y="2829035"/>
                </a:cubicBezTo>
                <a:cubicBezTo>
                  <a:pt x="9152402" y="2778365"/>
                  <a:pt x="9158229" y="2736009"/>
                  <a:pt x="9169884" y="2701968"/>
                </a:cubicBezTo>
                <a:cubicBezTo>
                  <a:pt x="9181540" y="2667927"/>
                  <a:pt x="9196872" y="2642984"/>
                  <a:pt x="9215882" y="2627140"/>
                </a:cubicBezTo>
                <a:cubicBezTo>
                  <a:pt x="9234892" y="2611296"/>
                  <a:pt x="9256454" y="2603374"/>
                  <a:pt x="9280570" y="2603374"/>
                </a:cubicBezTo>
                <a:cubicBezTo>
                  <a:pt x="9297648" y="2603374"/>
                  <a:pt x="9311750" y="2605902"/>
                  <a:pt x="9322875" y="2610960"/>
                </a:cubicBezTo>
                <a:cubicBezTo>
                  <a:pt x="9334000" y="2616017"/>
                  <a:pt x="9343953" y="2625131"/>
                  <a:pt x="9352734" y="2638302"/>
                </a:cubicBezTo>
                <a:cubicBezTo>
                  <a:pt x="9361514" y="2651473"/>
                  <a:pt x="9369786" y="2672908"/>
                  <a:pt x="9377550" y="2702605"/>
                </a:cubicBezTo>
                <a:lnTo>
                  <a:pt x="9473434" y="2702605"/>
                </a:lnTo>
                <a:lnTo>
                  <a:pt x="9473434" y="2560056"/>
                </a:lnTo>
                <a:cubicBezTo>
                  <a:pt x="9439786" y="2549960"/>
                  <a:pt x="9408992" y="2543002"/>
                  <a:pt x="9381053" y="2539183"/>
                </a:cubicBezTo>
                <a:cubicBezTo>
                  <a:pt x="9353114" y="2535362"/>
                  <a:pt x="9323120" y="2533453"/>
                  <a:pt x="9291072" y="2533453"/>
                </a:cubicBezTo>
                <a:close/>
                <a:moveTo>
                  <a:pt x="8738204" y="2533453"/>
                </a:moveTo>
                <a:cubicBezTo>
                  <a:pt x="8693010" y="2533453"/>
                  <a:pt x="8653110" y="2540043"/>
                  <a:pt x="8618504" y="2553224"/>
                </a:cubicBezTo>
                <a:cubicBezTo>
                  <a:pt x="8583898" y="2566404"/>
                  <a:pt x="8557218" y="2585744"/>
                  <a:pt x="8538462" y="2611243"/>
                </a:cubicBezTo>
                <a:cubicBezTo>
                  <a:pt x="8519707" y="2636743"/>
                  <a:pt x="8510330" y="2666728"/>
                  <a:pt x="8510330" y="2701201"/>
                </a:cubicBezTo>
                <a:cubicBezTo>
                  <a:pt x="8510330" y="2729689"/>
                  <a:pt x="8517017" y="2754334"/>
                  <a:pt x="8530393" y="2775136"/>
                </a:cubicBezTo>
                <a:cubicBezTo>
                  <a:pt x="8543769" y="2795937"/>
                  <a:pt x="8561650" y="2813665"/>
                  <a:pt x="8584036" y="2828318"/>
                </a:cubicBezTo>
                <a:cubicBezTo>
                  <a:pt x="8606423" y="2842972"/>
                  <a:pt x="8641226" y="2858075"/>
                  <a:pt x="8688448" y="2873627"/>
                </a:cubicBezTo>
                <a:cubicBezTo>
                  <a:pt x="8717370" y="2890079"/>
                  <a:pt x="8739627" y="2903222"/>
                  <a:pt x="8755216" y="2913057"/>
                </a:cubicBezTo>
                <a:cubicBezTo>
                  <a:pt x="8770806" y="2922892"/>
                  <a:pt x="8781947" y="2933161"/>
                  <a:pt x="8788638" y="2943865"/>
                </a:cubicBezTo>
                <a:cubicBezTo>
                  <a:pt x="8795328" y="2954568"/>
                  <a:pt x="8798674" y="2968626"/>
                  <a:pt x="8798674" y="2986039"/>
                </a:cubicBezTo>
                <a:cubicBezTo>
                  <a:pt x="8798674" y="3001455"/>
                  <a:pt x="8796000" y="3014180"/>
                  <a:pt x="8790652" y="3024213"/>
                </a:cubicBezTo>
                <a:cubicBezTo>
                  <a:pt x="8785303" y="3034247"/>
                  <a:pt x="8778156" y="3042161"/>
                  <a:pt x="8769211" y="3047956"/>
                </a:cubicBezTo>
                <a:cubicBezTo>
                  <a:pt x="8760266" y="3053751"/>
                  <a:pt x="8749698" y="3057976"/>
                  <a:pt x="8737506" y="3060630"/>
                </a:cubicBezTo>
                <a:cubicBezTo>
                  <a:pt x="8725314" y="3063284"/>
                  <a:pt x="8712512" y="3064611"/>
                  <a:pt x="8699099" y="3064611"/>
                </a:cubicBezTo>
                <a:cubicBezTo>
                  <a:pt x="8665768" y="3064611"/>
                  <a:pt x="8639896" y="3057402"/>
                  <a:pt x="8621486" y="3042984"/>
                </a:cubicBezTo>
                <a:cubicBezTo>
                  <a:pt x="8603074" y="3028567"/>
                  <a:pt x="8588108" y="3001725"/>
                  <a:pt x="8576586" y="2962459"/>
                </a:cubicBezTo>
                <a:lnTo>
                  <a:pt x="8498079" y="2962459"/>
                </a:lnTo>
                <a:lnTo>
                  <a:pt x="8498079" y="3105557"/>
                </a:lnTo>
                <a:cubicBezTo>
                  <a:pt x="8534294" y="3115144"/>
                  <a:pt x="8567656" y="3122370"/>
                  <a:pt x="8598166" y="3127235"/>
                </a:cubicBezTo>
                <a:cubicBezTo>
                  <a:pt x="8628676" y="3132100"/>
                  <a:pt x="8660956" y="3134532"/>
                  <a:pt x="8695006" y="3134532"/>
                </a:cubicBezTo>
                <a:cubicBezTo>
                  <a:pt x="8727277" y="3134532"/>
                  <a:pt x="8757128" y="3131483"/>
                  <a:pt x="8784559" y="3125384"/>
                </a:cubicBezTo>
                <a:cubicBezTo>
                  <a:pt x="8811990" y="3119285"/>
                  <a:pt x="8836021" y="3109078"/>
                  <a:pt x="8856652" y="3094763"/>
                </a:cubicBezTo>
                <a:cubicBezTo>
                  <a:pt x="8877284" y="3080447"/>
                  <a:pt x="8893288" y="3061915"/>
                  <a:pt x="8904664" y="3039166"/>
                </a:cubicBezTo>
                <a:cubicBezTo>
                  <a:pt x="8916040" y="3016417"/>
                  <a:pt x="8921728" y="2988786"/>
                  <a:pt x="8921728" y="2956273"/>
                </a:cubicBezTo>
                <a:cubicBezTo>
                  <a:pt x="8921728" y="2927828"/>
                  <a:pt x="8915016" y="2903168"/>
                  <a:pt x="8901594" y="2882292"/>
                </a:cubicBezTo>
                <a:cubicBezTo>
                  <a:pt x="8888172" y="2861415"/>
                  <a:pt x="8870240" y="2843496"/>
                  <a:pt x="8847802" y="2828532"/>
                </a:cubicBezTo>
                <a:cubicBezTo>
                  <a:pt x="8825363" y="2813569"/>
                  <a:pt x="8793766" y="2797297"/>
                  <a:pt x="8753012" y="2779717"/>
                </a:cubicBezTo>
                <a:cubicBezTo>
                  <a:pt x="8714348" y="2763259"/>
                  <a:pt x="8687838" y="2750365"/>
                  <a:pt x="8673482" y="2741035"/>
                </a:cubicBezTo>
                <a:cubicBezTo>
                  <a:pt x="8659126" y="2731706"/>
                  <a:pt x="8648756" y="2722001"/>
                  <a:pt x="8642372" y="2711921"/>
                </a:cubicBezTo>
                <a:cubicBezTo>
                  <a:pt x="8635988" y="2701841"/>
                  <a:pt x="8632796" y="2688928"/>
                  <a:pt x="8632796" y="2673184"/>
                </a:cubicBezTo>
                <a:cubicBezTo>
                  <a:pt x="8632796" y="2651653"/>
                  <a:pt x="8640715" y="2634636"/>
                  <a:pt x="8656553" y="2622131"/>
                </a:cubicBezTo>
                <a:cubicBezTo>
                  <a:pt x="8672391" y="2609626"/>
                  <a:pt x="8694355" y="2603374"/>
                  <a:pt x="8722446" y="2603374"/>
                </a:cubicBezTo>
                <a:cubicBezTo>
                  <a:pt x="8742011" y="2603374"/>
                  <a:pt x="8758498" y="2605845"/>
                  <a:pt x="8771908" y="2610787"/>
                </a:cubicBezTo>
                <a:cubicBezTo>
                  <a:pt x="8785319" y="2615730"/>
                  <a:pt x="8797217" y="2624173"/>
                  <a:pt x="8807604" y="2636116"/>
                </a:cubicBezTo>
                <a:cubicBezTo>
                  <a:pt x="8817992" y="2648060"/>
                  <a:pt x="8828196" y="2667693"/>
                  <a:pt x="8838216" y="2695015"/>
                </a:cubicBezTo>
                <a:lnTo>
                  <a:pt x="8915300" y="2695015"/>
                </a:lnTo>
                <a:lnTo>
                  <a:pt x="8915300" y="2554577"/>
                </a:lnTo>
                <a:cubicBezTo>
                  <a:pt x="8871904" y="2545709"/>
                  <a:pt x="8837861" y="2539971"/>
                  <a:pt x="8813171" y="2537364"/>
                </a:cubicBezTo>
                <a:cubicBezTo>
                  <a:pt x="8788482" y="2534756"/>
                  <a:pt x="8763492" y="2533453"/>
                  <a:pt x="8738204" y="2533453"/>
                </a:cubicBezTo>
                <a:close/>
                <a:moveTo>
                  <a:pt x="8188117" y="2533453"/>
                </a:moveTo>
                <a:cubicBezTo>
                  <a:pt x="8135680" y="2533453"/>
                  <a:pt x="8089206" y="2546137"/>
                  <a:pt x="8048697" y="2571506"/>
                </a:cubicBezTo>
                <a:cubicBezTo>
                  <a:pt x="8008188" y="2596875"/>
                  <a:pt x="7977092" y="2632662"/>
                  <a:pt x="7955410" y="2678867"/>
                </a:cubicBezTo>
                <a:cubicBezTo>
                  <a:pt x="7933727" y="2725072"/>
                  <a:pt x="7922886" y="2778045"/>
                  <a:pt x="7922886" y="2837787"/>
                </a:cubicBezTo>
                <a:cubicBezTo>
                  <a:pt x="7922886" y="2934588"/>
                  <a:pt x="7944361" y="3008245"/>
                  <a:pt x="7987310" y="3058760"/>
                </a:cubicBezTo>
                <a:cubicBezTo>
                  <a:pt x="8030259" y="3109275"/>
                  <a:pt x="8093692" y="3134532"/>
                  <a:pt x="8177606" y="3134532"/>
                </a:cubicBezTo>
                <a:cubicBezTo>
                  <a:pt x="8209064" y="3134532"/>
                  <a:pt x="8237912" y="3130126"/>
                  <a:pt x="8264149" y="3121314"/>
                </a:cubicBezTo>
                <a:cubicBezTo>
                  <a:pt x="8290387" y="3112503"/>
                  <a:pt x="8314251" y="3100461"/>
                  <a:pt x="8335745" y="3085191"/>
                </a:cubicBezTo>
                <a:cubicBezTo>
                  <a:pt x="8357238" y="3069921"/>
                  <a:pt x="8381847" y="3046296"/>
                  <a:pt x="8409572" y="3014316"/>
                </a:cubicBezTo>
                <a:lnTo>
                  <a:pt x="8361604" y="2964217"/>
                </a:lnTo>
                <a:cubicBezTo>
                  <a:pt x="8331671" y="2992308"/>
                  <a:pt x="8304629" y="3011977"/>
                  <a:pt x="8280478" y="3023223"/>
                </a:cubicBezTo>
                <a:cubicBezTo>
                  <a:pt x="8256328" y="3034469"/>
                  <a:pt x="8229237" y="3040091"/>
                  <a:pt x="8199204" y="3040091"/>
                </a:cubicBezTo>
                <a:cubicBezTo>
                  <a:pt x="8164261" y="3040091"/>
                  <a:pt x="8136085" y="3032042"/>
                  <a:pt x="8114679" y="3015944"/>
                </a:cubicBezTo>
                <a:cubicBezTo>
                  <a:pt x="8093273" y="2999846"/>
                  <a:pt x="8077730" y="2977091"/>
                  <a:pt x="8068050" y="2947679"/>
                </a:cubicBezTo>
                <a:cubicBezTo>
                  <a:pt x="8060789" y="2925620"/>
                  <a:pt x="8056252" y="2899172"/>
                  <a:pt x="8054437" y="2868337"/>
                </a:cubicBezTo>
                <a:lnTo>
                  <a:pt x="8053568" y="2837434"/>
                </a:lnTo>
                <a:lnTo>
                  <a:pt x="8421246" y="2837434"/>
                </a:lnTo>
                <a:cubicBezTo>
                  <a:pt x="8419926" y="2775311"/>
                  <a:pt x="8414554" y="2727307"/>
                  <a:pt x="8405131" y="2693424"/>
                </a:cubicBezTo>
                <a:cubicBezTo>
                  <a:pt x="8395708" y="2659541"/>
                  <a:pt x="8382137" y="2631031"/>
                  <a:pt x="8364417" y="2607895"/>
                </a:cubicBezTo>
                <a:cubicBezTo>
                  <a:pt x="8346698" y="2584758"/>
                  <a:pt x="8323143" y="2566567"/>
                  <a:pt x="8293752" y="2553321"/>
                </a:cubicBezTo>
                <a:cubicBezTo>
                  <a:pt x="8264361" y="2540075"/>
                  <a:pt x="8229150" y="2533453"/>
                  <a:pt x="8188117" y="2533453"/>
                </a:cubicBezTo>
                <a:close/>
                <a:moveTo>
                  <a:pt x="3289746" y="2533453"/>
                </a:moveTo>
                <a:cubicBezTo>
                  <a:pt x="3263503" y="2533453"/>
                  <a:pt x="3237378" y="2536195"/>
                  <a:pt x="3211370" y="2541680"/>
                </a:cubicBezTo>
                <a:cubicBezTo>
                  <a:pt x="3185362" y="2547165"/>
                  <a:pt x="3159956" y="2554462"/>
                  <a:pt x="3135151" y="2563572"/>
                </a:cubicBezTo>
                <a:cubicBezTo>
                  <a:pt x="3110346" y="2572681"/>
                  <a:pt x="3076581" y="2588361"/>
                  <a:pt x="3033855" y="2610611"/>
                </a:cubicBezTo>
                <a:lnTo>
                  <a:pt x="3033855" y="2705526"/>
                </a:lnTo>
                <a:lnTo>
                  <a:pt x="3131635" y="2705526"/>
                </a:lnTo>
                <a:cubicBezTo>
                  <a:pt x="3142016" y="2670049"/>
                  <a:pt x="3155415" y="2645226"/>
                  <a:pt x="3171833" y="2631056"/>
                </a:cubicBezTo>
                <a:cubicBezTo>
                  <a:pt x="3188250" y="2616886"/>
                  <a:pt x="3210043" y="2609801"/>
                  <a:pt x="3237210" y="2609801"/>
                </a:cubicBezTo>
                <a:cubicBezTo>
                  <a:pt x="3262790" y="2609801"/>
                  <a:pt x="3282877" y="2614553"/>
                  <a:pt x="3297472" y="2624056"/>
                </a:cubicBezTo>
                <a:cubicBezTo>
                  <a:pt x="3312066" y="2633560"/>
                  <a:pt x="3322949" y="2649069"/>
                  <a:pt x="3330120" y="2670584"/>
                </a:cubicBezTo>
                <a:cubicBezTo>
                  <a:pt x="3337293" y="2692099"/>
                  <a:pt x="3340878" y="2722347"/>
                  <a:pt x="3340878" y="2761327"/>
                </a:cubicBezTo>
                <a:lnTo>
                  <a:pt x="3340878" y="2788051"/>
                </a:lnTo>
                <a:cubicBezTo>
                  <a:pt x="3233920" y="2792863"/>
                  <a:pt x="3150952" y="2811493"/>
                  <a:pt x="3091972" y="2843941"/>
                </a:cubicBezTo>
                <a:cubicBezTo>
                  <a:pt x="3032993" y="2876388"/>
                  <a:pt x="3003504" y="2923367"/>
                  <a:pt x="3003504" y="2984876"/>
                </a:cubicBezTo>
                <a:cubicBezTo>
                  <a:pt x="3003504" y="3014487"/>
                  <a:pt x="3010084" y="3040651"/>
                  <a:pt x="3023246" y="3063369"/>
                </a:cubicBezTo>
                <a:cubicBezTo>
                  <a:pt x="3036409" y="3086087"/>
                  <a:pt x="3055145" y="3103627"/>
                  <a:pt x="3079457" y="3115989"/>
                </a:cubicBezTo>
                <a:cubicBezTo>
                  <a:pt x="3103769" y="3128351"/>
                  <a:pt x="3131840" y="3134532"/>
                  <a:pt x="3163670" y="3134532"/>
                </a:cubicBezTo>
                <a:cubicBezTo>
                  <a:pt x="3199104" y="3134532"/>
                  <a:pt x="3232455" y="3126970"/>
                  <a:pt x="3263725" y="3111845"/>
                </a:cubicBezTo>
                <a:cubicBezTo>
                  <a:pt x="3287177" y="3100502"/>
                  <a:pt x="3310680" y="3084081"/>
                  <a:pt x="3334235" y="3062584"/>
                </a:cubicBezTo>
                <a:lnTo>
                  <a:pt x="3350537" y="3046546"/>
                </a:lnTo>
                <a:lnTo>
                  <a:pt x="3347882" y="3125193"/>
                </a:lnTo>
                <a:lnTo>
                  <a:pt x="3532215" y="3125193"/>
                </a:lnTo>
                <a:lnTo>
                  <a:pt x="3532215" y="3075894"/>
                </a:lnTo>
                <a:cubicBezTo>
                  <a:pt x="3510077" y="3069854"/>
                  <a:pt x="3495859" y="3065059"/>
                  <a:pt x="3489562" y="3061509"/>
                </a:cubicBezTo>
                <a:cubicBezTo>
                  <a:pt x="3483265" y="3057959"/>
                  <a:pt x="3478651" y="3053912"/>
                  <a:pt x="3475721" y="3049370"/>
                </a:cubicBezTo>
                <a:cubicBezTo>
                  <a:pt x="3472791" y="3044828"/>
                  <a:pt x="3470442" y="3037960"/>
                  <a:pt x="3468675" y="3028767"/>
                </a:cubicBezTo>
                <a:cubicBezTo>
                  <a:pt x="3466908" y="3019573"/>
                  <a:pt x="3465869" y="3010214"/>
                  <a:pt x="3465559" y="3000689"/>
                </a:cubicBezTo>
                <a:cubicBezTo>
                  <a:pt x="3465249" y="2991164"/>
                  <a:pt x="3465093" y="2970133"/>
                  <a:pt x="3465093" y="2937596"/>
                </a:cubicBezTo>
                <a:lnTo>
                  <a:pt x="3465093" y="2734473"/>
                </a:lnTo>
                <a:cubicBezTo>
                  <a:pt x="3465093" y="2681967"/>
                  <a:pt x="3458796" y="2642071"/>
                  <a:pt x="3446202" y="2614782"/>
                </a:cubicBezTo>
                <a:cubicBezTo>
                  <a:pt x="3433608" y="2587494"/>
                  <a:pt x="3414484" y="2567117"/>
                  <a:pt x="3388833" y="2553651"/>
                </a:cubicBezTo>
                <a:cubicBezTo>
                  <a:pt x="3363182" y="2540186"/>
                  <a:pt x="3330153" y="2533453"/>
                  <a:pt x="3289746" y="2533453"/>
                </a:cubicBezTo>
                <a:close/>
                <a:moveTo>
                  <a:pt x="5922032" y="2399210"/>
                </a:moveTo>
                <a:cubicBezTo>
                  <a:pt x="5916941" y="2441340"/>
                  <a:pt x="5912527" y="2471278"/>
                  <a:pt x="5908791" y="2489023"/>
                </a:cubicBezTo>
                <a:cubicBezTo>
                  <a:pt x="5905055" y="2506767"/>
                  <a:pt x="5900168" y="2521072"/>
                  <a:pt x="5894131" y="2531936"/>
                </a:cubicBezTo>
                <a:cubicBezTo>
                  <a:pt x="5888095" y="2542801"/>
                  <a:pt x="5879862" y="2551596"/>
                  <a:pt x="5869435" y="2558321"/>
                </a:cubicBezTo>
                <a:cubicBezTo>
                  <a:pt x="5859008" y="2565046"/>
                  <a:pt x="5841482" y="2570381"/>
                  <a:pt x="5816857" y="2574324"/>
                </a:cubicBezTo>
                <a:lnTo>
                  <a:pt x="5816857" y="2626145"/>
                </a:lnTo>
                <a:lnTo>
                  <a:pt x="5903242" y="2626145"/>
                </a:lnTo>
                <a:lnTo>
                  <a:pt x="5903242" y="2938181"/>
                </a:lnTo>
                <a:cubicBezTo>
                  <a:pt x="5903242" y="3004584"/>
                  <a:pt x="5916521" y="3053909"/>
                  <a:pt x="5943077" y="3086158"/>
                </a:cubicBezTo>
                <a:cubicBezTo>
                  <a:pt x="5969634" y="3118408"/>
                  <a:pt x="6009937" y="3134532"/>
                  <a:pt x="6063986" y="3134532"/>
                </a:cubicBezTo>
                <a:cubicBezTo>
                  <a:pt x="6092568" y="3134532"/>
                  <a:pt x="6119869" y="3128179"/>
                  <a:pt x="6145893" y="3115473"/>
                </a:cubicBezTo>
                <a:cubicBezTo>
                  <a:pt x="6171916" y="3102767"/>
                  <a:pt x="6200536" y="3079956"/>
                  <a:pt x="6231752" y="3047040"/>
                </a:cubicBezTo>
                <a:lnTo>
                  <a:pt x="6194276" y="3002736"/>
                </a:lnTo>
                <a:cubicBezTo>
                  <a:pt x="6175412" y="3016279"/>
                  <a:pt x="6159955" y="3025891"/>
                  <a:pt x="6147906" y="3031571"/>
                </a:cubicBezTo>
                <a:cubicBezTo>
                  <a:pt x="6135857" y="3037251"/>
                  <a:pt x="6122866" y="3040091"/>
                  <a:pt x="6108932" y="3040091"/>
                </a:cubicBezTo>
                <a:cubicBezTo>
                  <a:pt x="6093720" y="3040091"/>
                  <a:pt x="6081633" y="3037851"/>
                  <a:pt x="6072669" y="3033371"/>
                </a:cubicBezTo>
                <a:cubicBezTo>
                  <a:pt x="6063705" y="3028891"/>
                  <a:pt x="6055489" y="3021131"/>
                  <a:pt x="6048019" y="3010093"/>
                </a:cubicBezTo>
                <a:cubicBezTo>
                  <a:pt x="6040551" y="2999055"/>
                  <a:pt x="6035354" y="2983031"/>
                  <a:pt x="6032430" y="2962022"/>
                </a:cubicBezTo>
                <a:cubicBezTo>
                  <a:pt x="6029506" y="2941012"/>
                  <a:pt x="6028044" y="2911662"/>
                  <a:pt x="6028044" y="2873971"/>
                </a:cubicBezTo>
                <a:lnTo>
                  <a:pt x="6028044" y="2626145"/>
                </a:lnTo>
                <a:lnTo>
                  <a:pt x="6216572" y="2626145"/>
                </a:lnTo>
                <a:lnTo>
                  <a:pt x="6216572" y="2543378"/>
                </a:lnTo>
                <a:lnTo>
                  <a:pt x="6028044" y="2543378"/>
                </a:lnTo>
                <a:lnTo>
                  <a:pt x="6028044" y="2399210"/>
                </a:lnTo>
                <a:close/>
                <a:moveTo>
                  <a:pt x="2274329" y="2304648"/>
                </a:moveTo>
                <a:lnTo>
                  <a:pt x="2274329" y="2354710"/>
                </a:lnTo>
                <a:cubicBezTo>
                  <a:pt x="2294985" y="2359628"/>
                  <a:pt x="2309316" y="2365337"/>
                  <a:pt x="2317322" y="2371839"/>
                </a:cubicBezTo>
                <a:cubicBezTo>
                  <a:pt x="2325327" y="2378341"/>
                  <a:pt x="2332899" y="2388463"/>
                  <a:pt x="2340037" y="2402205"/>
                </a:cubicBezTo>
                <a:cubicBezTo>
                  <a:pt x="2347175" y="2415947"/>
                  <a:pt x="2355940" y="2440330"/>
                  <a:pt x="2366333" y="2475354"/>
                </a:cubicBezTo>
                <a:lnTo>
                  <a:pt x="2565567" y="3134532"/>
                </a:lnTo>
                <a:lnTo>
                  <a:pt x="2659701" y="3134532"/>
                </a:lnTo>
                <a:lnTo>
                  <a:pt x="2904793" y="2480181"/>
                </a:lnTo>
                <a:cubicBezTo>
                  <a:pt x="2918027" y="2445393"/>
                  <a:pt x="2929232" y="2420133"/>
                  <a:pt x="2938410" y="2404400"/>
                </a:cubicBezTo>
                <a:cubicBezTo>
                  <a:pt x="2947587" y="2388668"/>
                  <a:pt x="2956265" y="2377693"/>
                  <a:pt x="2964440" y="2371476"/>
                </a:cubicBezTo>
                <a:cubicBezTo>
                  <a:pt x="2972617" y="2365260"/>
                  <a:pt x="2987108" y="2359615"/>
                  <a:pt x="3007912" y="2354543"/>
                </a:cubicBezTo>
                <a:lnTo>
                  <a:pt x="3007912" y="2304648"/>
                </a:lnTo>
                <a:lnTo>
                  <a:pt x="2738357" y="2304648"/>
                </a:lnTo>
                <a:lnTo>
                  <a:pt x="2738357" y="2355538"/>
                </a:lnTo>
                <a:cubicBezTo>
                  <a:pt x="2768104" y="2360046"/>
                  <a:pt x="2787312" y="2366635"/>
                  <a:pt x="2795981" y="2375304"/>
                </a:cubicBezTo>
                <a:cubicBezTo>
                  <a:pt x="2804651" y="2383973"/>
                  <a:pt x="2808985" y="2398246"/>
                  <a:pt x="2808985" y="2418120"/>
                </a:cubicBezTo>
                <a:cubicBezTo>
                  <a:pt x="2808985" y="2422436"/>
                  <a:pt x="2808712" y="2427312"/>
                  <a:pt x="2808166" y="2432747"/>
                </a:cubicBezTo>
                <a:cubicBezTo>
                  <a:pt x="2807621" y="2438183"/>
                  <a:pt x="2806468" y="2444819"/>
                  <a:pt x="2804706" y="2452658"/>
                </a:cubicBezTo>
                <a:cubicBezTo>
                  <a:pt x="2802945" y="2460496"/>
                  <a:pt x="2801134" y="2467668"/>
                  <a:pt x="2799274" y="2474172"/>
                </a:cubicBezTo>
                <a:cubicBezTo>
                  <a:pt x="2797413" y="2480677"/>
                  <a:pt x="2794812" y="2489387"/>
                  <a:pt x="2791470" y="2500301"/>
                </a:cubicBezTo>
                <a:lnTo>
                  <a:pt x="2637172" y="2970049"/>
                </a:lnTo>
                <a:lnTo>
                  <a:pt x="2510361" y="2499603"/>
                </a:lnTo>
                <a:cubicBezTo>
                  <a:pt x="2505022" y="2482166"/>
                  <a:pt x="2500908" y="2466314"/>
                  <a:pt x="2498018" y="2452048"/>
                </a:cubicBezTo>
                <a:cubicBezTo>
                  <a:pt x="2495128" y="2437782"/>
                  <a:pt x="2493683" y="2424138"/>
                  <a:pt x="2493683" y="2411116"/>
                </a:cubicBezTo>
                <a:cubicBezTo>
                  <a:pt x="2493683" y="2398652"/>
                  <a:pt x="2495471" y="2389140"/>
                  <a:pt x="2499046" y="2382583"/>
                </a:cubicBezTo>
                <a:cubicBezTo>
                  <a:pt x="2502621" y="2376025"/>
                  <a:pt x="2508196" y="2370853"/>
                  <a:pt x="2515770" y="2367067"/>
                </a:cubicBezTo>
                <a:cubicBezTo>
                  <a:pt x="2523345" y="2363282"/>
                  <a:pt x="2538943" y="2359336"/>
                  <a:pt x="2562563" y="2355231"/>
                </a:cubicBezTo>
                <a:lnTo>
                  <a:pt x="2562563" y="2304648"/>
                </a:lnTo>
                <a:close/>
                <a:moveTo>
                  <a:pt x="3130770" y="2277803"/>
                </a:moveTo>
                <a:lnTo>
                  <a:pt x="3066467" y="2295495"/>
                </a:lnTo>
                <a:cubicBezTo>
                  <a:pt x="3077195" y="2358071"/>
                  <a:pt x="3097556" y="2403626"/>
                  <a:pt x="3127552" y="2432161"/>
                </a:cubicBezTo>
                <a:cubicBezTo>
                  <a:pt x="3157546" y="2460696"/>
                  <a:pt x="3198354" y="2474963"/>
                  <a:pt x="3249972" y="2474963"/>
                </a:cubicBezTo>
                <a:cubicBezTo>
                  <a:pt x="3305156" y="2474963"/>
                  <a:pt x="3348476" y="2460589"/>
                  <a:pt x="3379931" y="2431840"/>
                </a:cubicBezTo>
                <a:cubicBezTo>
                  <a:pt x="3411387" y="2403091"/>
                  <a:pt x="3432550" y="2357683"/>
                  <a:pt x="3443421" y="2295616"/>
                </a:cubicBezTo>
                <a:lnTo>
                  <a:pt x="3378578" y="2277803"/>
                </a:lnTo>
                <a:cubicBezTo>
                  <a:pt x="3367038" y="2307122"/>
                  <a:pt x="3355408" y="2328254"/>
                  <a:pt x="3343687" y="2341199"/>
                </a:cubicBezTo>
                <a:cubicBezTo>
                  <a:pt x="3331967" y="2354144"/>
                  <a:pt x="3318923" y="2363158"/>
                  <a:pt x="3304555" y="2368239"/>
                </a:cubicBezTo>
                <a:cubicBezTo>
                  <a:pt x="3290187" y="2373321"/>
                  <a:pt x="3272771" y="2375862"/>
                  <a:pt x="3252307" y="2375862"/>
                </a:cubicBezTo>
                <a:cubicBezTo>
                  <a:pt x="3231638" y="2375862"/>
                  <a:pt x="3214752" y="2373448"/>
                  <a:pt x="3201650" y="2368621"/>
                </a:cubicBezTo>
                <a:cubicBezTo>
                  <a:pt x="3188547" y="2363793"/>
                  <a:pt x="3176452" y="2354868"/>
                  <a:pt x="3165368" y="2341846"/>
                </a:cubicBezTo>
                <a:cubicBezTo>
                  <a:pt x="3154284" y="2328823"/>
                  <a:pt x="3142751" y="2307476"/>
                  <a:pt x="3130770" y="2277803"/>
                </a:cubicBezTo>
                <a:close/>
                <a:moveTo>
                  <a:pt x="5664792" y="2266129"/>
                </a:moveTo>
                <a:lnTo>
                  <a:pt x="5508178" y="2272622"/>
                </a:lnTo>
                <a:lnTo>
                  <a:pt x="5508178" y="2324414"/>
                </a:lnTo>
                <a:cubicBezTo>
                  <a:pt x="5533652" y="2328910"/>
                  <a:pt x="5549509" y="2332600"/>
                  <a:pt x="5555747" y="2335483"/>
                </a:cubicBezTo>
                <a:cubicBezTo>
                  <a:pt x="5561986" y="2338367"/>
                  <a:pt x="5566724" y="2341920"/>
                  <a:pt x="5569960" y="2346143"/>
                </a:cubicBezTo>
                <a:cubicBezTo>
                  <a:pt x="5573197" y="2350366"/>
                  <a:pt x="5575980" y="2357223"/>
                  <a:pt x="5578309" y="2366714"/>
                </a:cubicBezTo>
                <a:cubicBezTo>
                  <a:pt x="5580637" y="2376205"/>
                  <a:pt x="5582081" y="2388016"/>
                  <a:pt x="5582639" y="2402149"/>
                </a:cubicBezTo>
                <a:cubicBezTo>
                  <a:pt x="5583197" y="2416282"/>
                  <a:pt x="5583476" y="2441840"/>
                  <a:pt x="5583476" y="2478823"/>
                </a:cubicBezTo>
                <a:lnTo>
                  <a:pt x="5583476" y="2967361"/>
                </a:lnTo>
                <a:cubicBezTo>
                  <a:pt x="5583476" y="2987608"/>
                  <a:pt x="5582828" y="3003946"/>
                  <a:pt x="5581532" y="3016377"/>
                </a:cubicBezTo>
                <a:cubicBezTo>
                  <a:pt x="5580236" y="3028807"/>
                  <a:pt x="5578270" y="3038043"/>
                  <a:pt x="5575634" y="3044087"/>
                </a:cubicBezTo>
                <a:cubicBezTo>
                  <a:pt x="5572999" y="3050130"/>
                  <a:pt x="5568633" y="3055339"/>
                  <a:pt x="5562538" y="3059714"/>
                </a:cubicBezTo>
                <a:cubicBezTo>
                  <a:pt x="5556442" y="3064088"/>
                  <a:pt x="5541435" y="3069386"/>
                  <a:pt x="5517517" y="3075606"/>
                </a:cubicBezTo>
                <a:lnTo>
                  <a:pt x="5517517" y="3125193"/>
                </a:lnTo>
                <a:lnTo>
                  <a:pt x="5773650" y="3125193"/>
                </a:lnTo>
                <a:lnTo>
                  <a:pt x="5773650" y="3075587"/>
                </a:lnTo>
                <a:cubicBezTo>
                  <a:pt x="5749230" y="3069361"/>
                  <a:pt x="5733564" y="3063561"/>
                  <a:pt x="5726653" y="3058188"/>
                </a:cubicBezTo>
                <a:cubicBezTo>
                  <a:pt x="5719743" y="3052815"/>
                  <a:pt x="5714951" y="3044539"/>
                  <a:pt x="5712282" y="3033362"/>
                </a:cubicBezTo>
                <a:cubicBezTo>
                  <a:pt x="5709612" y="3022184"/>
                  <a:pt x="5708277" y="3000184"/>
                  <a:pt x="5708277" y="2967361"/>
                </a:cubicBezTo>
                <a:lnTo>
                  <a:pt x="5708277" y="2266129"/>
                </a:lnTo>
                <a:close/>
                <a:moveTo>
                  <a:pt x="0" y="0"/>
                </a:moveTo>
                <a:lnTo>
                  <a:pt x="12192000" y="0"/>
                </a:lnTo>
                <a:lnTo>
                  <a:pt x="12192000" y="6858000"/>
                </a:lnTo>
                <a:lnTo>
                  <a:pt x="0" y="685800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96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863612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C6B38D-6F76-4366-AE33-42AAE2A7733B}"/>
              </a:ext>
            </a:extLst>
          </p:cNvPr>
          <p:cNvSpPr/>
          <p:nvPr/>
        </p:nvSpPr>
        <p:spPr>
          <a:xfrm>
            <a:off x="1136468" y="227906"/>
            <a:ext cx="59865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28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Despre Radon. Descendenții Radonului</a:t>
            </a:r>
          </a:p>
        </p:txBody>
      </p:sp>
      <p:sp>
        <p:nvSpPr>
          <p:cNvPr id="4" name="TextBox 3">
            <a:extLst>
              <a:ext uri="{FF2B5EF4-FFF2-40B4-BE49-F238E27FC236}">
                <a16:creationId xmlns:a16="http://schemas.microsoft.com/office/drawing/2014/main" id="{E6B8F321-8E06-CBFB-8AA7-A07663638C7C}"/>
              </a:ext>
            </a:extLst>
          </p:cNvPr>
          <p:cNvSpPr txBox="1"/>
          <p:nvPr/>
        </p:nvSpPr>
        <p:spPr>
          <a:xfrm>
            <a:off x="524933" y="1023845"/>
            <a:ext cx="11226724" cy="584775"/>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o-RO"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Radonul </a:t>
            </a:r>
            <a:r>
              <a:rPr kumimoji="0" lang="ro-RO" sz="1600" b="1"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222</a:t>
            </a:r>
            <a:r>
              <a:rPr kumimoji="0" lang="ro-RO"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Rn este un gaz nobil radioactiv, cu un timp de înjumătățire de 3,82 zile, care se dezintegrează și dă naștere unor descendenți de viață scurtă:  </a:t>
            </a:r>
            <a:r>
              <a:rPr kumimoji="0" lang="ro-RO" sz="1600" b="1" i="0" u="none" strike="noStrike" kern="1200" cap="none" spc="-10" normalizeH="0" baseline="30000" noProof="0" dirty="0">
                <a:ln>
                  <a:noFill/>
                </a:ln>
                <a:solidFill>
                  <a:srgbClr val="C00000"/>
                </a:solidFill>
                <a:effectLst/>
                <a:uLnTx/>
                <a:uFillTx/>
                <a:latin typeface="Calibri" panose="020F0502020204030204" pitchFamily="34" charset="0"/>
                <a:ea typeface="Times New Roman" panose="02020603050405020304" pitchFamily="18" charset="0"/>
                <a:cs typeface="+mn-cs"/>
              </a:rPr>
              <a:t>218</a:t>
            </a:r>
            <a:r>
              <a:rPr kumimoji="0" lang="ro-RO" sz="1600" b="1" i="0" u="none" strike="noStrike" kern="1200" cap="none" spc="-1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mn-cs"/>
              </a:rPr>
              <a:t>Po, </a:t>
            </a:r>
            <a:r>
              <a:rPr kumimoji="0" lang="ro-RO" sz="1600" b="1" i="0" u="none" strike="noStrike" kern="1200" cap="none" spc="-10" normalizeH="0" baseline="30000" noProof="0" dirty="0">
                <a:ln>
                  <a:noFill/>
                </a:ln>
                <a:solidFill>
                  <a:srgbClr val="C00000"/>
                </a:solidFill>
                <a:effectLst/>
                <a:uLnTx/>
                <a:uFillTx/>
                <a:latin typeface="Calibri" panose="020F0502020204030204" pitchFamily="34" charset="0"/>
                <a:ea typeface="Times New Roman" panose="02020603050405020304" pitchFamily="18" charset="0"/>
                <a:cs typeface="+mn-cs"/>
              </a:rPr>
              <a:t>214</a:t>
            </a:r>
            <a:r>
              <a:rPr kumimoji="0" lang="ro-RO" sz="1600" b="1" i="0" u="none" strike="noStrike" kern="1200" cap="none" spc="-1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mn-cs"/>
              </a:rPr>
              <a:t>Po, care emit radiație alfa și </a:t>
            </a:r>
            <a:r>
              <a:rPr kumimoji="0" lang="ro-RO" sz="1600" b="1" i="0" u="none" strike="noStrike" kern="1200" cap="none" spc="-10" normalizeH="0" baseline="30000" noProof="0" dirty="0">
                <a:ln>
                  <a:noFill/>
                </a:ln>
                <a:solidFill>
                  <a:srgbClr val="C00000"/>
                </a:solidFill>
                <a:effectLst/>
                <a:uLnTx/>
                <a:uFillTx/>
                <a:latin typeface="Calibri" panose="020F0502020204030204" pitchFamily="34" charset="0"/>
                <a:ea typeface="Times New Roman" panose="02020603050405020304" pitchFamily="18" charset="0"/>
                <a:cs typeface="+mn-cs"/>
              </a:rPr>
              <a:t>214</a:t>
            </a:r>
            <a:r>
              <a:rPr kumimoji="0" lang="ro-RO" sz="1600" b="1" i="0" u="none" strike="noStrike" kern="1200" cap="none" spc="-1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mn-cs"/>
              </a:rPr>
              <a:t>Pb, </a:t>
            </a:r>
            <a:r>
              <a:rPr kumimoji="0" lang="ro-RO" sz="1600" b="1" i="0" u="none" strike="noStrike" kern="1200" cap="none" spc="-10" normalizeH="0" baseline="30000" noProof="0" dirty="0">
                <a:ln>
                  <a:noFill/>
                </a:ln>
                <a:solidFill>
                  <a:srgbClr val="C00000"/>
                </a:solidFill>
                <a:effectLst/>
                <a:uLnTx/>
                <a:uFillTx/>
                <a:latin typeface="Calibri" panose="020F0502020204030204" pitchFamily="34" charset="0"/>
                <a:ea typeface="Times New Roman" panose="02020603050405020304" pitchFamily="18" charset="0"/>
                <a:cs typeface="+mn-cs"/>
              </a:rPr>
              <a:t>214</a:t>
            </a:r>
            <a:r>
              <a:rPr kumimoji="0" lang="ro-RO" sz="1600" b="1" i="0" u="none" strike="noStrike" kern="1200" cap="none" spc="-1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mn-cs"/>
              </a:rPr>
              <a:t>Bi, care emit radiație beta și gama</a:t>
            </a:r>
            <a:r>
              <a:rPr kumimoji="0" lang="ro-RO" sz="1600" b="1" i="0" u="none" strike="noStrike" kern="1200" cap="none" spc="-1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a:t>
            </a:r>
            <a:endParaRPr kumimoji="0" lang="en-GB" sz="1600" b="0" i="0" u="none" strike="noStrike" kern="1200" cap="none" spc="0" normalizeH="0" baseline="0" noProof="0" dirty="0">
              <a:ln>
                <a:noFill/>
              </a:ln>
              <a:solidFill>
                <a:srgbClr val="C00000"/>
              </a:solidFill>
              <a:effectLst/>
              <a:uLnTx/>
              <a:uFillTx/>
              <a:latin typeface="Tw Cen MT"/>
              <a:ea typeface="+mn-ea"/>
              <a:cs typeface="+mn-cs"/>
            </a:endParaRPr>
          </a:p>
        </p:txBody>
      </p:sp>
      <p:grpSp>
        <p:nvGrpSpPr>
          <p:cNvPr id="8" name="Group 7">
            <a:extLst>
              <a:ext uri="{FF2B5EF4-FFF2-40B4-BE49-F238E27FC236}">
                <a16:creationId xmlns:a16="http://schemas.microsoft.com/office/drawing/2014/main" id="{5A01142D-13D0-52DC-2017-7D15A7F098CA}"/>
              </a:ext>
            </a:extLst>
          </p:cNvPr>
          <p:cNvGrpSpPr/>
          <p:nvPr/>
        </p:nvGrpSpPr>
        <p:grpSpPr>
          <a:xfrm>
            <a:off x="3179937" y="1881339"/>
            <a:ext cx="5832125" cy="4360406"/>
            <a:chOff x="6062640" y="2189970"/>
            <a:chExt cx="5832125" cy="4360406"/>
          </a:xfrm>
        </p:grpSpPr>
        <p:grpSp>
          <p:nvGrpSpPr>
            <p:cNvPr id="6" name="Group 5">
              <a:extLst>
                <a:ext uri="{FF2B5EF4-FFF2-40B4-BE49-F238E27FC236}">
                  <a16:creationId xmlns:a16="http://schemas.microsoft.com/office/drawing/2014/main" id="{29199B42-F3D8-EC3B-143B-D0F43D0CA557}"/>
                </a:ext>
              </a:extLst>
            </p:cNvPr>
            <p:cNvGrpSpPr/>
            <p:nvPr/>
          </p:nvGrpSpPr>
          <p:grpSpPr>
            <a:xfrm>
              <a:off x="6062640" y="2189970"/>
              <a:ext cx="5764736" cy="4360406"/>
              <a:chOff x="6062640" y="2189970"/>
              <a:chExt cx="5764736" cy="4360406"/>
            </a:xfrm>
          </p:grpSpPr>
          <p:sp>
            <p:nvSpPr>
              <p:cNvPr id="7" name="Rectangle 6">
                <a:extLst>
                  <a:ext uri="{FF2B5EF4-FFF2-40B4-BE49-F238E27FC236}">
                    <a16:creationId xmlns:a16="http://schemas.microsoft.com/office/drawing/2014/main" id="{471E6779-B298-A5F2-6782-96619FA777AE}"/>
                  </a:ext>
                </a:extLst>
              </p:cNvPr>
              <p:cNvSpPr/>
              <p:nvPr/>
            </p:nvSpPr>
            <p:spPr>
              <a:xfrm>
                <a:off x="8200520" y="2189970"/>
                <a:ext cx="1440415" cy="63094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3500" b="1" i="0" u="none" strike="noStrike" kern="1200" cap="none" spc="-10" normalizeH="0" baseline="30000" noProof="0" dirty="0">
                    <a:ln>
                      <a:noFill/>
                    </a:ln>
                    <a:solidFill>
                      <a:prstClr val="black"/>
                    </a:solidFill>
                    <a:effectLst/>
                    <a:uLnTx/>
                    <a:uFillTx/>
                    <a:latin typeface="Calibri" panose="020F0502020204030204" pitchFamily="34" charset="0"/>
                    <a:ea typeface="Times New Roman" panose="02020603050405020304" pitchFamily="18" charset="0"/>
                    <a:cs typeface="+mn-cs"/>
                  </a:rPr>
                  <a:t>232</a:t>
                </a:r>
                <a:r>
                  <a:rPr kumimoji="0" lang="ro-RO" sz="3500" b="1" i="0" u="none" strike="noStrike" kern="1200" cap="none" spc="-1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Th</a:t>
                </a:r>
                <a:endParaRPr kumimoji="0" lang="en-GB" sz="35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E99F622-CBE7-EC82-C864-DAC152E0183A}"/>
                  </a:ext>
                </a:extLst>
              </p:cNvPr>
              <p:cNvSpPr/>
              <p:nvPr/>
            </p:nvSpPr>
            <p:spPr>
              <a:xfrm>
                <a:off x="6062641" y="3690650"/>
                <a:ext cx="1440413" cy="63094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3500" b="1" i="0" u="none" strike="noStrike" kern="1200" cap="none" spc="-10" normalizeH="0" baseline="30000" noProof="0" dirty="0">
                    <a:ln>
                      <a:noFill/>
                    </a:ln>
                    <a:solidFill>
                      <a:prstClr val="black"/>
                    </a:solidFill>
                    <a:effectLst/>
                    <a:uLnTx/>
                    <a:uFillTx/>
                    <a:latin typeface="Calibri" panose="020F0502020204030204" pitchFamily="34" charset="0"/>
                    <a:ea typeface="Times New Roman" panose="02020603050405020304" pitchFamily="18" charset="0"/>
                    <a:cs typeface="+mn-cs"/>
                  </a:rPr>
                  <a:t>226</a:t>
                </a:r>
                <a:r>
                  <a:rPr kumimoji="0" lang="ro-RO" sz="3500" b="1" i="0" u="none" strike="noStrike" kern="1200" cap="none" spc="-1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Ra</a:t>
                </a:r>
                <a:endParaRPr kumimoji="0" lang="en-GB" sz="35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8F99FD1-FAF7-77A1-E99A-44325347576B}"/>
                  </a:ext>
                </a:extLst>
              </p:cNvPr>
              <p:cNvSpPr/>
              <p:nvPr/>
            </p:nvSpPr>
            <p:spPr>
              <a:xfrm>
                <a:off x="6062640" y="5190984"/>
                <a:ext cx="1440414" cy="63667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3500" b="1" i="0" u="none" strike="noStrike" kern="1200" cap="none" spc="-10" normalizeH="0" baseline="30000" noProof="0" dirty="0">
                    <a:ln>
                      <a:noFill/>
                    </a:ln>
                    <a:solidFill>
                      <a:prstClr val="black"/>
                    </a:solidFill>
                    <a:effectLst/>
                    <a:uLnTx/>
                    <a:uFillTx/>
                    <a:latin typeface="Calibri" panose="020F0502020204030204" pitchFamily="34" charset="0"/>
                    <a:ea typeface="Times New Roman" panose="02020603050405020304" pitchFamily="18" charset="0"/>
                    <a:cs typeface="+mn-cs"/>
                  </a:rPr>
                  <a:t>222</a:t>
                </a:r>
                <a:r>
                  <a:rPr kumimoji="0" lang="ro-RO" sz="3500" b="1" i="0" u="none" strike="noStrike" kern="1200" cap="none" spc="-1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Rn</a:t>
                </a:r>
                <a:endParaRPr kumimoji="0" lang="en-GB" sz="35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0ED78A7-A025-CE5D-C4A1-9C414C858F7A}"/>
                  </a:ext>
                </a:extLst>
              </p:cNvPr>
              <p:cNvSpPr/>
              <p:nvPr/>
            </p:nvSpPr>
            <p:spPr>
              <a:xfrm>
                <a:off x="8200520" y="3686458"/>
                <a:ext cx="1440414" cy="63882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3500" b="1" i="0" u="none" strike="noStrike" kern="1200" cap="none" spc="-10" normalizeH="0" baseline="30000" noProof="0" dirty="0">
                    <a:ln>
                      <a:noFill/>
                    </a:ln>
                    <a:solidFill>
                      <a:prstClr val="black"/>
                    </a:solidFill>
                    <a:effectLst/>
                    <a:uLnTx/>
                    <a:uFillTx/>
                    <a:latin typeface="Calibri" panose="020F0502020204030204" pitchFamily="34" charset="0"/>
                    <a:ea typeface="Times New Roman" panose="02020603050405020304" pitchFamily="18" charset="0"/>
                    <a:cs typeface="+mn-cs"/>
                  </a:rPr>
                  <a:t>224</a:t>
                </a:r>
                <a:r>
                  <a:rPr kumimoji="0" lang="ro-RO" sz="3500" b="1" i="0" u="none" strike="noStrike" kern="1200" cap="none" spc="-1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Ra</a:t>
                </a:r>
                <a:endParaRPr kumimoji="0" lang="en-GB" sz="35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A3A3ABE-452F-205C-A659-16C73D7C2B31}"/>
                  </a:ext>
                </a:extLst>
              </p:cNvPr>
              <p:cNvSpPr/>
              <p:nvPr/>
            </p:nvSpPr>
            <p:spPr>
              <a:xfrm>
                <a:off x="8215395" y="5196718"/>
                <a:ext cx="1425539" cy="63667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3500" b="1" i="0" u="none" strike="noStrike" kern="1200" cap="none" spc="-10" normalizeH="0" baseline="30000" noProof="0" dirty="0">
                    <a:ln>
                      <a:noFill/>
                    </a:ln>
                    <a:solidFill>
                      <a:prstClr val="black"/>
                    </a:solidFill>
                    <a:effectLst/>
                    <a:uLnTx/>
                    <a:uFillTx/>
                    <a:latin typeface="Calibri" panose="020F0502020204030204" pitchFamily="34" charset="0"/>
                    <a:ea typeface="Times New Roman" panose="02020603050405020304" pitchFamily="18" charset="0"/>
                    <a:cs typeface="+mn-cs"/>
                  </a:rPr>
                  <a:t>220</a:t>
                </a:r>
                <a:r>
                  <a:rPr kumimoji="0" lang="ro-RO" sz="3500" b="1" i="0" u="none" strike="noStrike" kern="1200" cap="none" spc="-1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Rn</a:t>
                </a:r>
                <a:endParaRPr kumimoji="0" lang="en-GB" sz="35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E763F4B-8070-9064-5DF6-88D5EBB9809C}"/>
                  </a:ext>
                </a:extLst>
              </p:cNvPr>
              <p:cNvSpPr/>
              <p:nvPr/>
            </p:nvSpPr>
            <p:spPr>
              <a:xfrm>
                <a:off x="10392735" y="2192071"/>
                <a:ext cx="1358922" cy="63094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3500" b="1" i="0" u="none" strike="noStrike" kern="1200" cap="none" spc="-10" normalizeH="0" baseline="30000" noProof="0" dirty="0">
                    <a:ln>
                      <a:noFill/>
                    </a:ln>
                    <a:solidFill>
                      <a:prstClr val="black"/>
                    </a:solidFill>
                    <a:effectLst/>
                    <a:uLnTx/>
                    <a:uFillTx/>
                    <a:latin typeface="Calibri" panose="020F0502020204030204" pitchFamily="34" charset="0"/>
                    <a:ea typeface="Times New Roman" panose="02020603050405020304" pitchFamily="18" charset="0"/>
                    <a:cs typeface="+mn-cs"/>
                  </a:rPr>
                  <a:t>235</a:t>
                </a:r>
                <a:r>
                  <a:rPr kumimoji="0" lang="ro-RO" sz="3500" b="1" i="0" u="none" strike="noStrike" kern="1200" cap="none" spc="-1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U </a:t>
                </a:r>
                <a:endParaRPr kumimoji="0" lang="en-GB" sz="35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DEA051B-E59C-58FC-7AAF-6388753615F9}"/>
                  </a:ext>
                </a:extLst>
              </p:cNvPr>
              <p:cNvSpPr/>
              <p:nvPr/>
            </p:nvSpPr>
            <p:spPr>
              <a:xfrm>
                <a:off x="10386963" y="3682872"/>
                <a:ext cx="1440413" cy="64241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3500" b="1" i="0" u="none" strike="noStrike" kern="1200" cap="none" spc="-10" normalizeH="0" baseline="30000" noProof="0" dirty="0">
                    <a:ln>
                      <a:noFill/>
                    </a:ln>
                    <a:solidFill>
                      <a:prstClr val="black"/>
                    </a:solidFill>
                    <a:effectLst/>
                    <a:uLnTx/>
                    <a:uFillTx/>
                    <a:latin typeface="Calibri" panose="020F0502020204030204" pitchFamily="34" charset="0"/>
                    <a:ea typeface="Times New Roman" panose="02020603050405020304" pitchFamily="18" charset="0"/>
                    <a:cs typeface="+mn-cs"/>
                  </a:rPr>
                  <a:t>223</a:t>
                </a:r>
                <a:r>
                  <a:rPr kumimoji="0" lang="ro-RO" sz="3500" b="1" i="0" u="none" strike="noStrike" kern="1200" cap="none" spc="-1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Ra</a:t>
                </a:r>
                <a:endParaRPr kumimoji="0" lang="en-GB" sz="35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C1B9ECF-988E-C9C3-F906-FB599C55D0B5}"/>
                  </a:ext>
                </a:extLst>
              </p:cNvPr>
              <p:cNvSpPr/>
              <p:nvPr/>
            </p:nvSpPr>
            <p:spPr>
              <a:xfrm>
                <a:off x="10386964" y="5190984"/>
                <a:ext cx="1425538" cy="64241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3500" b="1" i="0" u="none" strike="noStrike" kern="1200" cap="none" spc="-10" normalizeH="0" baseline="30000" noProof="0" dirty="0">
                    <a:ln>
                      <a:noFill/>
                    </a:ln>
                    <a:solidFill>
                      <a:prstClr val="black"/>
                    </a:solidFill>
                    <a:effectLst/>
                    <a:uLnTx/>
                    <a:uFillTx/>
                    <a:latin typeface="Calibri" panose="020F0502020204030204" pitchFamily="34" charset="0"/>
                    <a:ea typeface="Times New Roman" panose="02020603050405020304" pitchFamily="18" charset="0"/>
                    <a:cs typeface="+mn-cs"/>
                  </a:rPr>
                  <a:t>219</a:t>
                </a:r>
                <a:r>
                  <a:rPr kumimoji="0" lang="ro-RO" sz="3500" b="1" i="0" u="none" strike="noStrike" kern="1200" cap="none" spc="-1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Rn</a:t>
                </a:r>
                <a:endParaRPr kumimoji="0" lang="en-GB" sz="35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Arrow: Down 19">
                <a:extLst>
                  <a:ext uri="{FF2B5EF4-FFF2-40B4-BE49-F238E27FC236}">
                    <a16:creationId xmlns:a16="http://schemas.microsoft.com/office/drawing/2014/main" id="{9AEA4FA9-059B-9108-9F98-24EA5F3EEA05}"/>
                  </a:ext>
                </a:extLst>
              </p:cNvPr>
              <p:cNvSpPr/>
              <p:nvPr/>
            </p:nvSpPr>
            <p:spPr>
              <a:xfrm>
                <a:off x="6680576" y="2820912"/>
                <a:ext cx="202600" cy="861960"/>
              </a:xfrm>
              <a:prstGeom prst="down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81F0889-6C0A-EBAD-6F00-FF0C88C16D22}"/>
                  </a:ext>
                </a:extLst>
              </p:cNvPr>
              <p:cNvSpPr/>
              <p:nvPr/>
            </p:nvSpPr>
            <p:spPr>
              <a:xfrm>
                <a:off x="6062641" y="2191740"/>
                <a:ext cx="1440415" cy="63094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3500" b="1" i="0" u="none" strike="noStrike" kern="1200" cap="none" spc="-10" normalizeH="0" baseline="30000" noProof="0" dirty="0">
                    <a:ln>
                      <a:noFill/>
                    </a:ln>
                    <a:solidFill>
                      <a:prstClr val="black"/>
                    </a:solidFill>
                    <a:effectLst/>
                    <a:uLnTx/>
                    <a:uFillTx/>
                    <a:latin typeface="Calibri" panose="020F0502020204030204" pitchFamily="34" charset="0"/>
                    <a:ea typeface="Times New Roman" panose="02020603050405020304" pitchFamily="18" charset="0"/>
                    <a:cs typeface="+mn-cs"/>
                  </a:rPr>
                  <a:t>238</a:t>
                </a:r>
                <a:r>
                  <a:rPr kumimoji="0" lang="ro-RO" sz="3500" b="1" i="0" u="none" strike="noStrike" kern="1200" cap="none" spc="-1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U</a:t>
                </a:r>
                <a:endParaRPr kumimoji="0" lang="en-GB" sz="35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Arrow: Down 4">
                <a:extLst>
                  <a:ext uri="{FF2B5EF4-FFF2-40B4-BE49-F238E27FC236}">
                    <a16:creationId xmlns:a16="http://schemas.microsoft.com/office/drawing/2014/main" id="{A95D0F94-B647-6A33-6390-B2BAE265B61B}"/>
                  </a:ext>
                </a:extLst>
              </p:cNvPr>
              <p:cNvSpPr/>
              <p:nvPr/>
            </p:nvSpPr>
            <p:spPr>
              <a:xfrm>
                <a:off x="8819427" y="2820912"/>
                <a:ext cx="202600" cy="861960"/>
              </a:xfrm>
              <a:prstGeom prst="down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rrow: Down 12">
                <a:extLst>
                  <a:ext uri="{FF2B5EF4-FFF2-40B4-BE49-F238E27FC236}">
                    <a16:creationId xmlns:a16="http://schemas.microsoft.com/office/drawing/2014/main" id="{55044DFA-0A14-00B1-11D9-A317025B248A}"/>
                  </a:ext>
                </a:extLst>
              </p:cNvPr>
              <p:cNvSpPr/>
              <p:nvPr/>
            </p:nvSpPr>
            <p:spPr>
              <a:xfrm>
                <a:off x="11005870" y="2820912"/>
                <a:ext cx="202600" cy="861960"/>
              </a:xfrm>
              <a:prstGeom prst="down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Arrow: Down 21">
                <a:extLst>
                  <a:ext uri="{FF2B5EF4-FFF2-40B4-BE49-F238E27FC236}">
                    <a16:creationId xmlns:a16="http://schemas.microsoft.com/office/drawing/2014/main" id="{5690614D-0F76-8F5E-44DA-B3D7AC806054}"/>
                  </a:ext>
                </a:extLst>
              </p:cNvPr>
              <p:cNvSpPr/>
              <p:nvPr/>
            </p:nvSpPr>
            <p:spPr>
              <a:xfrm>
                <a:off x="11005870" y="4321592"/>
                <a:ext cx="202600" cy="861960"/>
              </a:xfrm>
              <a:prstGeom prst="down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Arrow: Down 22">
                <a:extLst>
                  <a:ext uri="{FF2B5EF4-FFF2-40B4-BE49-F238E27FC236}">
                    <a16:creationId xmlns:a16="http://schemas.microsoft.com/office/drawing/2014/main" id="{BD80256C-C8BC-F39C-EA98-B6FD44571F79}"/>
                  </a:ext>
                </a:extLst>
              </p:cNvPr>
              <p:cNvSpPr/>
              <p:nvPr/>
            </p:nvSpPr>
            <p:spPr>
              <a:xfrm>
                <a:off x="8819427" y="4321592"/>
                <a:ext cx="202600" cy="861960"/>
              </a:xfrm>
              <a:prstGeom prst="down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Arrow: Down 24">
                <a:extLst>
                  <a:ext uri="{FF2B5EF4-FFF2-40B4-BE49-F238E27FC236}">
                    <a16:creationId xmlns:a16="http://schemas.microsoft.com/office/drawing/2014/main" id="{F79E4B9C-15B7-3668-C393-F64587FA929A}"/>
                  </a:ext>
                </a:extLst>
              </p:cNvPr>
              <p:cNvSpPr/>
              <p:nvPr/>
            </p:nvSpPr>
            <p:spPr>
              <a:xfrm>
                <a:off x="6680576" y="4328868"/>
                <a:ext cx="202600" cy="861960"/>
              </a:xfrm>
              <a:prstGeom prst="down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92B9B34A-2A7A-64F9-7A95-822767C6557A}"/>
                  </a:ext>
                </a:extLst>
              </p:cNvPr>
              <p:cNvSpPr txBox="1"/>
              <p:nvPr/>
            </p:nvSpPr>
            <p:spPr>
              <a:xfrm>
                <a:off x="6146756" y="6242599"/>
                <a:ext cx="127024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T</a:t>
                </a:r>
                <a:r>
                  <a:rPr kumimoji="0" lang="ro-RO" sz="1400" b="1" i="0" u="none" strike="noStrike" kern="1200" cap="none" spc="0" normalizeH="0" baseline="-25000" noProof="0" dirty="0">
                    <a:ln>
                      <a:noFill/>
                    </a:ln>
                    <a:solidFill>
                      <a:srgbClr val="5B9BD5">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1/2</a:t>
                </a:r>
                <a:r>
                  <a:rPr kumimoji="0" lang="ro-RO" sz="14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=3,82 zile</a:t>
                </a:r>
                <a:endParaRPr kumimoji="0" lang="ro-RO" sz="1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2C9A2D5C-9705-7164-8891-DCBB9B104BD4}"/>
                  </a:ext>
                </a:extLst>
              </p:cNvPr>
              <p:cNvSpPr txBox="1"/>
              <p:nvPr/>
            </p:nvSpPr>
            <p:spPr>
              <a:xfrm>
                <a:off x="8041971" y="6242598"/>
                <a:ext cx="155491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T</a:t>
                </a:r>
                <a:r>
                  <a:rPr kumimoji="0" lang="ro-RO" sz="1400" b="1" i="0" u="none" strike="noStrike" kern="1200" cap="none" spc="0" normalizeH="0" baseline="-25000" noProof="0" dirty="0">
                    <a:ln>
                      <a:noFill/>
                    </a:ln>
                    <a:solidFill>
                      <a:srgbClr val="5B9BD5">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1/2</a:t>
                </a:r>
                <a:r>
                  <a:rPr kumimoji="0" lang="ro-RO" sz="14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=55,6 secunde</a:t>
                </a:r>
                <a:endParaRPr kumimoji="0" lang="ro-RO" sz="1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grpSp>
        <p:sp>
          <p:nvSpPr>
            <p:cNvPr id="2049" name="TextBox 2048">
              <a:extLst>
                <a:ext uri="{FF2B5EF4-FFF2-40B4-BE49-F238E27FC236}">
                  <a16:creationId xmlns:a16="http://schemas.microsoft.com/office/drawing/2014/main" id="{FFA16F87-6307-BB89-E320-8A8B337D3E13}"/>
                </a:ext>
              </a:extLst>
            </p:cNvPr>
            <p:cNvSpPr txBox="1"/>
            <p:nvPr/>
          </p:nvSpPr>
          <p:spPr>
            <a:xfrm>
              <a:off x="10249626" y="6242597"/>
              <a:ext cx="164513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T</a:t>
              </a:r>
              <a:r>
                <a:rPr kumimoji="0" lang="ro-RO" sz="1400" b="1" i="0" u="none" strike="noStrike" kern="1200" cap="none" spc="0" normalizeH="0" baseline="-25000" noProof="0" dirty="0">
                  <a:ln>
                    <a:noFill/>
                  </a:ln>
                  <a:solidFill>
                    <a:srgbClr val="5B9BD5">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1/2</a:t>
              </a:r>
              <a:r>
                <a:rPr kumimoji="0" lang="ro-RO" sz="14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=3,96 secunde</a:t>
              </a:r>
              <a:endParaRPr kumimoji="0" lang="ro-RO" sz="1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201708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36C322-17A1-EEAA-58FC-66ADB5554652}"/>
              </a:ext>
            </a:extLst>
          </p:cNvPr>
          <p:cNvSpPr>
            <a:spLocks noGrp="1"/>
          </p:cNvSpPr>
          <p:nvPr>
            <p:ph type="body" sz="quarter" idx="13"/>
          </p:nvPr>
        </p:nvSpPr>
        <p:spPr>
          <a:xfrm>
            <a:off x="1101928" y="213320"/>
            <a:ext cx="10793680" cy="574862"/>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o-RO" altLang="ro-RO" sz="2800" b="1" i="0" u="none" strike="noStrike" kern="1200" cap="none" spc="0" normalizeH="0" baseline="0" noProof="0" dirty="0">
                <a:ln>
                  <a:noFill/>
                </a:ln>
                <a:effectLst/>
                <a:uLnTx/>
                <a:uFillTx/>
                <a:latin typeface="Cambria Math" panose="02040503050406030204" pitchFamily="18" charset="0"/>
                <a:ea typeface="Cambria Math" panose="02040503050406030204" pitchFamily="18" charset="0"/>
                <a:cs typeface="Arial" panose="020B0604020202020204" pitchFamily="34" charset="0"/>
              </a:rPr>
              <a:t>Unde se găsește radon?</a:t>
            </a:r>
            <a:endParaRPr kumimoji="0" lang="en-GB" altLang="ro-RO" sz="2800" b="1" i="0" u="none" strike="noStrike" kern="1200" cap="none" spc="0" normalizeH="0" baseline="0" noProof="0" dirty="0">
              <a:ln>
                <a:noFill/>
              </a:ln>
              <a:effectLst/>
              <a:uLnTx/>
              <a:uFillTx/>
              <a:latin typeface="Cambria Math" panose="02040503050406030204" pitchFamily="18" charset="0"/>
              <a:ea typeface="Cambria Math" panose="02040503050406030204" pitchFamily="18" charset="0"/>
              <a:cs typeface="Arial" panose="020B0604020202020204" pitchFamily="34" charset="0"/>
            </a:endParaRPr>
          </a:p>
          <a:p>
            <a:endParaRPr lang="ro-RO" dirty="0"/>
          </a:p>
        </p:txBody>
      </p:sp>
      <p:sp>
        <p:nvSpPr>
          <p:cNvPr id="3" name="Rectangle 2">
            <a:extLst>
              <a:ext uri="{FF2B5EF4-FFF2-40B4-BE49-F238E27FC236}">
                <a16:creationId xmlns:a16="http://schemas.microsoft.com/office/drawing/2014/main" id="{433CDA3D-3F24-AB61-8151-E8404AB43B5F}"/>
              </a:ext>
            </a:extLst>
          </p:cNvPr>
          <p:cNvSpPr/>
          <p:nvPr/>
        </p:nvSpPr>
        <p:spPr>
          <a:xfrm>
            <a:off x="1542865" y="1005770"/>
            <a:ext cx="8002540" cy="523220"/>
          </a:xfrm>
          <a:prstGeom prst="rect">
            <a:avLst/>
          </a:prstGeom>
        </p:spPr>
        <p:txBody>
          <a:bodyPr wrap="square">
            <a:spAutoFit/>
          </a:bodyPr>
          <a:lstStyle/>
          <a:p>
            <a:r>
              <a:rPr lang="ro-RO" b="1" dirty="0">
                <a:solidFill>
                  <a:schemeClr val="tx2">
                    <a:lumMod val="75000"/>
                  </a:schemeClr>
                </a:solidFill>
                <a:latin typeface="Cambria Math" panose="02040503050406030204" pitchFamily="18" charset="0"/>
                <a:ea typeface="Cambria Math" panose="02040503050406030204" pitchFamily="18" charset="0"/>
              </a:rPr>
              <a:t>Radonul se găsește peste tot în jurul nostru, ca parte a aerului pe care îl respirăm. </a:t>
            </a:r>
          </a:p>
          <a:p>
            <a:pPr algn="ctr"/>
            <a:endParaRPr lang="ro-RO" sz="1000" b="1" dirty="0">
              <a:solidFill>
                <a:schemeClr val="tx2">
                  <a:lumMod val="75000"/>
                </a:schemeClr>
              </a:solidFill>
              <a:latin typeface="Cambria Math" panose="02040503050406030204" pitchFamily="18" charset="0"/>
              <a:ea typeface="Cambria Math" panose="02040503050406030204" pitchFamily="18" charset="0"/>
            </a:endParaRPr>
          </a:p>
        </p:txBody>
      </p:sp>
      <p:sp>
        <p:nvSpPr>
          <p:cNvPr id="5" name="Rectangle 4">
            <a:extLst>
              <a:ext uri="{FF2B5EF4-FFF2-40B4-BE49-F238E27FC236}">
                <a16:creationId xmlns:a16="http://schemas.microsoft.com/office/drawing/2014/main" id="{B36F3857-D308-19EE-1490-DE63675C3388}"/>
              </a:ext>
            </a:extLst>
          </p:cNvPr>
          <p:cNvSpPr/>
          <p:nvPr/>
        </p:nvSpPr>
        <p:spPr>
          <a:xfrm>
            <a:off x="264771" y="5349553"/>
            <a:ext cx="2908735" cy="830997"/>
          </a:xfrm>
          <a:prstGeom prst="rect">
            <a:avLst/>
          </a:prstGeom>
        </p:spPr>
        <p:txBody>
          <a:bodyPr wrap="square">
            <a:spAutoFit/>
          </a:bodyPr>
          <a:lstStyle/>
          <a:p>
            <a:pPr marL="285750" indent="-285750" algn="ctr">
              <a:buBlip>
                <a:blip r:embed="rId2"/>
              </a:buBlip>
            </a:pPr>
            <a:r>
              <a:rPr lang="ro-RO" sz="1600" b="1" dirty="0">
                <a:latin typeface="Cambria Math" panose="02040503050406030204" pitchFamily="18" charset="0"/>
                <a:ea typeface="Cambria Math" panose="02040503050406030204" pitchFamily="18" charset="0"/>
              </a:rPr>
              <a:t>Rocile și solul pe care sunt construite clădirile </a:t>
            </a:r>
            <a:r>
              <a:rPr lang="ro-RO" sz="1600" dirty="0">
                <a:latin typeface="Cambria Math" panose="02040503050406030204" pitchFamily="18" charset="0"/>
                <a:ea typeface="Cambria Math" panose="02040503050406030204" pitchFamily="18" charset="0"/>
              </a:rPr>
              <a:t>(principala sursă)</a:t>
            </a:r>
            <a:r>
              <a:rPr lang="ro-RO" sz="1600" dirty="0">
                <a:solidFill>
                  <a:srgbClr val="FF0000"/>
                </a:solidFill>
                <a:latin typeface="Cambria Math" panose="02040503050406030204" pitchFamily="18" charset="0"/>
                <a:ea typeface="Cambria Math" panose="02040503050406030204" pitchFamily="18" charset="0"/>
              </a:rPr>
              <a:t>.</a:t>
            </a:r>
            <a:endParaRPr lang="en-GB" sz="1600" dirty="0">
              <a:solidFill>
                <a:srgbClr val="FF0000"/>
              </a:solidFill>
            </a:endParaRPr>
          </a:p>
        </p:txBody>
      </p:sp>
      <p:sp>
        <p:nvSpPr>
          <p:cNvPr id="7" name="Rectangle 6">
            <a:extLst>
              <a:ext uri="{FF2B5EF4-FFF2-40B4-BE49-F238E27FC236}">
                <a16:creationId xmlns:a16="http://schemas.microsoft.com/office/drawing/2014/main" id="{946BFF40-33D7-AFA7-8892-FC4C711542DF}"/>
              </a:ext>
            </a:extLst>
          </p:cNvPr>
          <p:cNvSpPr/>
          <p:nvPr/>
        </p:nvSpPr>
        <p:spPr>
          <a:xfrm>
            <a:off x="4286754" y="5349553"/>
            <a:ext cx="2598140" cy="587330"/>
          </a:xfrm>
          <a:prstGeom prst="rect">
            <a:avLst/>
          </a:prstGeom>
        </p:spPr>
        <p:txBody>
          <a:bodyPr wrap="square">
            <a:spAutoFit/>
          </a:bodyPr>
          <a:lstStyle/>
          <a:p>
            <a:pPr marL="285750" indent="-285750" algn="ctr">
              <a:buBlip>
                <a:blip r:embed="rId2"/>
              </a:buBlip>
            </a:pPr>
            <a:r>
              <a:rPr lang="ro-RO" sz="1600" b="1" dirty="0">
                <a:latin typeface="Cambria Math" panose="02040503050406030204" pitchFamily="18" charset="0"/>
                <a:ea typeface="Cambria Math" panose="02040503050406030204" pitchFamily="18" charset="0"/>
              </a:rPr>
              <a:t>Materialele de construcție</a:t>
            </a:r>
          </a:p>
        </p:txBody>
      </p:sp>
      <p:sp>
        <p:nvSpPr>
          <p:cNvPr id="9" name="Rectangle 8">
            <a:extLst>
              <a:ext uri="{FF2B5EF4-FFF2-40B4-BE49-F238E27FC236}">
                <a16:creationId xmlns:a16="http://schemas.microsoft.com/office/drawing/2014/main" id="{1276EA15-B8A1-AA5D-151C-A9757184E204}"/>
              </a:ext>
            </a:extLst>
          </p:cNvPr>
          <p:cNvSpPr/>
          <p:nvPr/>
        </p:nvSpPr>
        <p:spPr>
          <a:xfrm>
            <a:off x="8086163" y="5349553"/>
            <a:ext cx="3917577" cy="1077218"/>
          </a:xfrm>
          <a:prstGeom prst="rect">
            <a:avLst/>
          </a:prstGeom>
        </p:spPr>
        <p:txBody>
          <a:bodyPr wrap="square">
            <a:spAutoFit/>
          </a:bodyPr>
          <a:lstStyle/>
          <a:p>
            <a:pPr marL="285750" indent="-285750" algn="ctr">
              <a:buBlip>
                <a:blip r:embed="rId2"/>
              </a:buBlip>
            </a:pPr>
            <a:r>
              <a:rPr lang="ro-RO" sz="1600" b="1" dirty="0">
                <a:latin typeface="Cambria Math" panose="02040503050406030204" pitchFamily="18" charset="0"/>
                <a:ea typeface="Cambria Math" panose="02040503050406030204" pitchFamily="18" charset="0"/>
              </a:rPr>
              <a:t>Sistemul de alimentare cu apă </a:t>
            </a:r>
            <a:r>
              <a:rPr lang="ro-RO" sz="1600" dirty="0">
                <a:latin typeface="Cambria Math" panose="02040503050406030204" pitchFamily="18" charset="0"/>
                <a:ea typeface="Cambria Math" panose="02040503050406030204" pitchFamily="18" charset="0"/>
              </a:rPr>
              <a:t>– radonul este solubil în apă, iar atunci când apa este utilizată, radonul este eliberat în interiorul clădirilor.</a:t>
            </a:r>
            <a:endParaRPr lang="en-GB" sz="1600" dirty="0"/>
          </a:p>
        </p:txBody>
      </p:sp>
      <p:pic>
        <p:nvPicPr>
          <p:cNvPr id="1026" name="Picture 2" descr="Study on the effect of soil type and pore structure on radon release from  soils in coal mine areas | Bulletin of Engineering Geology and the  Environment">
            <a:extLst>
              <a:ext uri="{FF2B5EF4-FFF2-40B4-BE49-F238E27FC236}">
                <a16:creationId xmlns:a16="http://schemas.microsoft.com/office/drawing/2014/main" id="{006EFBA4-67A4-B4C9-886F-20D1A176E0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3941"/>
          <a:stretch/>
        </p:blipFill>
        <p:spPr bwMode="auto">
          <a:xfrm>
            <a:off x="264771" y="1746311"/>
            <a:ext cx="2908735" cy="289133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C45A41A-E963-88EB-5423-567B4C310E50}"/>
              </a:ext>
            </a:extLst>
          </p:cNvPr>
          <p:cNvSpPr txBox="1"/>
          <p:nvPr/>
        </p:nvSpPr>
        <p:spPr>
          <a:xfrm>
            <a:off x="3780351" y="4589275"/>
            <a:ext cx="3682131" cy="411402"/>
          </a:xfrm>
          <a:prstGeom prst="rect">
            <a:avLst/>
          </a:prstGeom>
          <a:noFill/>
        </p:spPr>
        <p:txBody>
          <a:bodyPr wrap="square">
            <a:spAutoFit/>
          </a:bodyPr>
          <a:lstStyle/>
          <a:p>
            <a:pPr algn="ctr"/>
            <a:r>
              <a:rPr lang="en-US" sz="1000" i="1" dirty="0"/>
              <a:t>Sursa: </a:t>
            </a:r>
            <a:r>
              <a:rPr lang="ro-RO" sz="1000" i="1" dirty="0"/>
              <a:t>https://www.viata-medicala.ro/inamicul-radon-un-pericol-pentru-sanatatea-publica-cel-mai-adesea-ignorat-27739</a:t>
            </a:r>
          </a:p>
        </p:txBody>
      </p:sp>
      <p:sp>
        <p:nvSpPr>
          <p:cNvPr id="16" name="TextBox 15">
            <a:extLst>
              <a:ext uri="{FF2B5EF4-FFF2-40B4-BE49-F238E27FC236}">
                <a16:creationId xmlns:a16="http://schemas.microsoft.com/office/drawing/2014/main" id="{1E4EE2DF-F7CE-145D-A183-E85782623A81}"/>
              </a:ext>
            </a:extLst>
          </p:cNvPr>
          <p:cNvSpPr txBox="1"/>
          <p:nvPr/>
        </p:nvSpPr>
        <p:spPr>
          <a:xfrm>
            <a:off x="264771" y="4577967"/>
            <a:ext cx="2908735" cy="553998"/>
          </a:xfrm>
          <a:prstGeom prst="rect">
            <a:avLst/>
          </a:prstGeom>
          <a:noFill/>
        </p:spPr>
        <p:txBody>
          <a:bodyPr wrap="square">
            <a:spAutoFit/>
          </a:bodyPr>
          <a:lstStyle/>
          <a:p>
            <a:pPr algn="ctr"/>
            <a:r>
              <a:rPr lang="en-US" sz="1000" i="1" dirty="0"/>
              <a:t>Sursa: Xin, Y., Sun, Q., Wang, Z. et al. Study on the effect of soil type and pore structure on radon release from soils in coal mine areas. </a:t>
            </a:r>
            <a:endParaRPr lang="ro-RO" sz="1000" i="1" dirty="0"/>
          </a:p>
        </p:txBody>
      </p:sp>
      <p:pic>
        <p:nvPicPr>
          <p:cNvPr id="1030" name="Picture 6" descr="Radon in Your Water: Health Risks and Proven Removal Methods – Premiere  Sales">
            <a:extLst>
              <a:ext uri="{FF2B5EF4-FFF2-40B4-BE49-F238E27FC236}">
                <a16:creationId xmlns:a16="http://schemas.microsoft.com/office/drawing/2014/main" id="{E1ED17BE-DAA8-7C7C-7A3D-DF664DE8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6163" y="1746311"/>
            <a:ext cx="3917577" cy="28910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amicul radon: un pericol pentru sănătatea publică, cel mai adesea ignorat  - Viața Medicală">
            <a:extLst>
              <a:ext uri="{FF2B5EF4-FFF2-40B4-BE49-F238E27FC236}">
                <a16:creationId xmlns:a16="http://schemas.microsoft.com/office/drawing/2014/main" id="{3E843DB4-2E8D-4EBE-A200-8F96A80D64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13" r="2710"/>
          <a:stretch/>
        </p:blipFill>
        <p:spPr bwMode="auto">
          <a:xfrm>
            <a:off x="3797186" y="1745981"/>
            <a:ext cx="3665296" cy="289133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0EF235C-2724-3C71-3FF2-11919C2275D4}"/>
              </a:ext>
            </a:extLst>
          </p:cNvPr>
          <p:cNvSpPr txBox="1"/>
          <p:nvPr/>
        </p:nvSpPr>
        <p:spPr>
          <a:xfrm>
            <a:off x="8086163" y="4581135"/>
            <a:ext cx="3917577" cy="411402"/>
          </a:xfrm>
          <a:prstGeom prst="rect">
            <a:avLst/>
          </a:prstGeom>
          <a:noFill/>
        </p:spPr>
        <p:txBody>
          <a:bodyPr wrap="square">
            <a:spAutoFit/>
          </a:bodyPr>
          <a:lstStyle/>
          <a:p>
            <a:pPr algn="ctr"/>
            <a:r>
              <a:rPr lang="ro-RO" sz="1000" i="1" dirty="0"/>
              <a:t>Sursa: https://premieresales.com/blogs/news/all-about-radon-in-water-what-is-radon-and-how-to-remove-radon-in-water</a:t>
            </a:r>
          </a:p>
        </p:txBody>
      </p:sp>
    </p:spTree>
    <p:extLst>
      <p:ext uri="{BB962C8B-B14F-4D97-AF65-F5344CB8AC3E}">
        <p14:creationId xmlns:p14="http://schemas.microsoft.com/office/powerpoint/2010/main" val="1016069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30B1B2-6E72-D9C0-6882-2C807301BA67}"/>
              </a:ext>
            </a:extLst>
          </p:cNvPr>
          <p:cNvSpPr>
            <a:spLocks noGrp="1"/>
          </p:cNvSpPr>
          <p:nvPr>
            <p:ph type="body" sz="quarter" idx="13"/>
          </p:nvPr>
        </p:nvSpPr>
        <p:spPr>
          <a:xfrm>
            <a:off x="1090668" y="255062"/>
            <a:ext cx="6868592" cy="580379"/>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o-RO" altLang="ro-RO" sz="2800" b="1" i="0" u="none" strike="noStrike" kern="1200" cap="none" spc="0" normalizeH="0" baseline="0" noProof="0" dirty="0">
                <a:ln>
                  <a:noFill/>
                </a:ln>
                <a:effectLst/>
                <a:uLnTx/>
                <a:uFillTx/>
                <a:latin typeface="Cambria Math" panose="02040503050406030204" pitchFamily="18" charset="0"/>
                <a:ea typeface="Cambria Math" panose="02040503050406030204" pitchFamily="18" charset="0"/>
                <a:cs typeface="Arial" panose="020B0604020202020204" pitchFamily="34" charset="0"/>
              </a:rPr>
              <a:t>Cum pătrunde radonul în locuințe?</a:t>
            </a:r>
            <a:endParaRPr kumimoji="0" lang="en-GB" altLang="ro-RO" sz="2800" b="1" i="0" u="none" strike="noStrike" kern="1200" cap="none" spc="0" normalizeH="0" baseline="0" noProof="0" dirty="0">
              <a:ln>
                <a:noFill/>
              </a:ln>
              <a:effectLst/>
              <a:uLnTx/>
              <a:uFillTx/>
              <a:latin typeface="Cambria Math" panose="02040503050406030204" pitchFamily="18" charset="0"/>
              <a:ea typeface="Cambria Math" panose="02040503050406030204" pitchFamily="18" charset="0"/>
              <a:cs typeface="Arial" panose="020B0604020202020204" pitchFamily="34" charset="0"/>
            </a:endParaRPr>
          </a:p>
          <a:p>
            <a:endParaRPr lang="ro-RO" dirty="0"/>
          </a:p>
        </p:txBody>
      </p:sp>
      <p:sp>
        <p:nvSpPr>
          <p:cNvPr id="3" name="Rectangle 2">
            <a:extLst>
              <a:ext uri="{FF2B5EF4-FFF2-40B4-BE49-F238E27FC236}">
                <a16:creationId xmlns:a16="http://schemas.microsoft.com/office/drawing/2014/main" id="{73EE6E36-9818-7ACE-DD62-B08EF0763716}"/>
              </a:ext>
            </a:extLst>
          </p:cNvPr>
          <p:cNvSpPr/>
          <p:nvPr/>
        </p:nvSpPr>
        <p:spPr>
          <a:xfrm>
            <a:off x="380564" y="1249924"/>
            <a:ext cx="11430871" cy="1200329"/>
          </a:xfrm>
          <a:prstGeom prst="rect">
            <a:avLst/>
          </a:prstGeom>
        </p:spPr>
        <p:txBody>
          <a:bodyPr wrap="square">
            <a:spAutoFit/>
          </a:bodyPr>
          <a:lstStyle/>
          <a:p>
            <a:pPr algn="just"/>
            <a:r>
              <a:rPr lang="ro-RO" dirty="0">
                <a:latin typeface="Cambria Math" panose="02040503050406030204" pitchFamily="18" charset="0"/>
                <a:ea typeface="Cambria Math" panose="02040503050406030204" pitchFamily="18" charset="0"/>
              </a:rPr>
              <a:t>Radonul se degajă din sol și pătrunde în interiorul clădirilor </a:t>
            </a:r>
            <a:r>
              <a:rPr lang="ro-RO" b="1" dirty="0">
                <a:solidFill>
                  <a:schemeClr val="tx2"/>
                </a:solidFill>
                <a:latin typeface="Cambria Math" panose="02040503050406030204" pitchFamily="18" charset="0"/>
                <a:ea typeface="Cambria Math" panose="02040503050406030204" pitchFamily="18" charset="0"/>
              </a:rPr>
              <a:t>prin crăpăturile și golurile din fundație</a:t>
            </a:r>
            <a:r>
              <a:rPr lang="ro-RO" dirty="0">
                <a:latin typeface="Cambria Math" panose="02040503050406030204" pitchFamily="18" charset="0"/>
                <a:ea typeface="Cambria Math" panose="02040503050406030204" pitchFamily="18" charset="0"/>
              </a:rPr>
              <a:t>, din </a:t>
            </a:r>
            <a:r>
              <a:rPr lang="ro-RO" b="1" dirty="0">
                <a:solidFill>
                  <a:schemeClr val="tx2"/>
                </a:solidFill>
                <a:latin typeface="Cambria Math" panose="02040503050406030204" pitchFamily="18" charset="0"/>
                <a:ea typeface="Cambria Math" panose="02040503050406030204" pitchFamily="18" charset="0"/>
              </a:rPr>
              <a:t>materialele de construcții </a:t>
            </a:r>
            <a:r>
              <a:rPr lang="ro-RO" dirty="0">
                <a:latin typeface="Cambria Math" panose="02040503050406030204" pitchFamily="18" charset="0"/>
                <a:ea typeface="Cambria Math" panose="02040503050406030204" pitchFamily="18" charset="0"/>
              </a:rPr>
              <a:t>și prin </a:t>
            </a:r>
            <a:r>
              <a:rPr lang="ro-RO" b="1" dirty="0">
                <a:solidFill>
                  <a:schemeClr val="tx2"/>
                </a:solidFill>
                <a:latin typeface="Cambria Math" panose="02040503050406030204" pitchFamily="18" charset="0"/>
                <a:ea typeface="Cambria Math" panose="02040503050406030204" pitchFamily="18" charset="0"/>
              </a:rPr>
              <a:t>sistemul de alimentare cu apă</a:t>
            </a:r>
            <a:r>
              <a:rPr lang="ro-RO" dirty="0">
                <a:latin typeface="Cambria Math" panose="02040503050406030204" pitchFamily="18" charset="0"/>
                <a:ea typeface="Cambria Math" panose="02040503050406030204" pitchFamily="18" charset="0"/>
              </a:rPr>
              <a:t>. Din cauza diferențelor de temperatură existente între temperatura din interior și temperatura solului, mai ales pe timp de iarnă,  </a:t>
            </a:r>
            <a:r>
              <a:rPr lang="ro-RO" b="1" dirty="0">
                <a:solidFill>
                  <a:schemeClr val="accent6">
                    <a:lumMod val="75000"/>
                  </a:schemeClr>
                </a:solidFill>
                <a:latin typeface="Cambria Math" panose="02040503050406030204" pitchFamily="18" charset="0"/>
                <a:ea typeface="Cambria Math" panose="02040503050406030204" pitchFamily="18" charset="0"/>
              </a:rPr>
              <a:t>radonul din sol se deplasează în mod natural spre interiorul locuințelor și se concentrează în încăperi închise</a:t>
            </a:r>
            <a:r>
              <a:rPr lang="ro-RO" dirty="0">
                <a:latin typeface="Cambria Math" panose="02040503050406030204" pitchFamily="18" charset="0"/>
                <a:ea typeface="Cambria Math" panose="02040503050406030204" pitchFamily="18" charset="0"/>
              </a:rPr>
              <a:t>. </a:t>
            </a:r>
            <a:endParaRPr lang="en-GB" dirty="0">
              <a:latin typeface="Cambria Math" panose="02040503050406030204" pitchFamily="18" charset="0"/>
              <a:ea typeface="Cambria Math" panose="02040503050406030204" pitchFamily="18" charset="0"/>
            </a:endParaRPr>
          </a:p>
        </p:txBody>
      </p:sp>
      <p:pic>
        <p:nvPicPr>
          <p:cNvPr id="2050" name="Picture 2">
            <a:extLst>
              <a:ext uri="{FF2B5EF4-FFF2-40B4-BE49-F238E27FC236}">
                <a16:creationId xmlns:a16="http://schemas.microsoft.com/office/drawing/2014/main" id="{225BBCD7-02BF-C1A4-DB2C-AF8C83FD17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5086" y="2502748"/>
            <a:ext cx="6981825" cy="3810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B1F3BDB-7C1F-172D-EE6A-A3E215159DE8}"/>
              </a:ext>
            </a:extLst>
          </p:cNvPr>
          <p:cNvSpPr txBox="1"/>
          <p:nvPr/>
        </p:nvSpPr>
        <p:spPr>
          <a:xfrm>
            <a:off x="4524964" y="6312748"/>
            <a:ext cx="3978088" cy="246221"/>
          </a:xfrm>
          <a:prstGeom prst="rect">
            <a:avLst/>
          </a:prstGeom>
          <a:noFill/>
        </p:spPr>
        <p:txBody>
          <a:bodyPr wrap="square">
            <a:spAutoFit/>
          </a:bodyPr>
          <a:lstStyle/>
          <a:p>
            <a:r>
              <a:rPr lang="en-US" sz="1000" i="1" dirty="0"/>
              <a:t>Sursa: </a:t>
            </a:r>
            <a:r>
              <a:rPr lang="ro-RO" sz="1000" i="1" dirty="0"/>
              <a:t>https://imperium.ro/izolarea-casei-impotriva-radonului-radioactiv/</a:t>
            </a:r>
          </a:p>
        </p:txBody>
      </p:sp>
    </p:spTree>
    <p:extLst>
      <p:ext uri="{BB962C8B-B14F-4D97-AF65-F5344CB8AC3E}">
        <p14:creationId xmlns:p14="http://schemas.microsoft.com/office/powerpoint/2010/main" val="3803722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7059DA-2CDB-A7AE-15D2-8BDA42D4DE51}"/>
              </a:ext>
            </a:extLst>
          </p:cNvPr>
          <p:cNvSpPr>
            <a:spLocks noGrp="1"/>
          </p:cNvSpPr>
          <p:nvPr>
            <p:ph type="body" sz="quarter" idx="13"/>
          </p:nvPr>
        </p:nvSpPr>
        <p:spPr>
          <a:xfrm>
            <a:off x="1064917" y="219404"/>
            <a:ext cx="10793680" cy="574862"/>
          </a:xfrm>
        </p:spPr>
        <p:txBody>
          <a:bodyPr>
            <a:norm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o-RO"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a:t>De ce este nevoie de monitorizarea radonului?</a:t>
            </a:r>
            <a:endParaRPr kumimoji="0" lang="en-GB"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endParaRPr>
          </a:p>
          <a:p>
            <a:endParaRPr lang="ro-RO" sz="3200" dirty="0"/>
          </a:p>
        </p:txBody>
      </p:sp>
      <p:sp>
        <p:nvSpPr>
          <p:cNvPr id="3" name="Content Placeholder 2">
            <a:extLst>
              <a:ext uri="{FF2B5EF4-FFF2-40B4-BE49-F238E27FC236}">
                <a16:creationId xmlns:a16="http://schemas.microsoft.com/office/drawing/2014/main" id="{9FDB447F-F907-23CA-D07A-D4BACF67886C}"/>
              </a:ext>
            </a:extLst>
          </p:cNvPr>
          <p:cNvSpPr txBox="1">
            <a:spLocks/>
          </p:cNvSpPr>
          <p:nvPr/>
        </p:nvSpPr>
        <p:spPr>
          <a:xfrm>
            <a:off x="927461" y="1112583"/>
            <a:ext cx="10550436" cy="8642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85000"/>
              <a:buFontTx/>
              <a:buBlip>
                <a:blip r:embed="rId2"/>
              </a:buBlip>
              <a:defRPr sz="2800" kern="1200">
                <a:solidFill>
                  <a:schemeClr val="accent1">
                    <a:lumMod val="75000"/>
                  </a:schemeClr>
                </a:solidFill>
                <a:latin typeface="+mj-lt"/>
                <a:ea typeface="+mn-ea"/>
                <a:cs typeface="+mn-cs"/>
              </a:defRPr>
            </a:lvl1pPr>
            <a:lvl2pPr marL="685800" indent="-228600" algn="l" defTabSz="914400" rtl="0" eaLnBrk="1" latinLnBrk="0" hangingPunct="1">
              <a:lnSpc>
                <a:spcPct val="90000"/>
              </a:lnSpc>
              <a:spcBef>
                <a:spcPts val="500"/>
              </a:spcBef>
              <a:buSzPct val="85000"/>
              <a:buFontTx/>
              <a:buBlip>
                <a:blip r:embed="rId2"/>
              </a:buBlip>
              <a:defRPr sz="2400" kern="1200">
                <a:solidFill>
                  <a:schemeClr val="accent1">
                    <a:lumMod val="75000"/>
                  </a:schemeClr>
                </a:solidFill>
                <a:latin typeface="+mj-lt"/>
                <a:ea typeface="+mn-ea"/>
                <a:cs typeface="+mn-cs"/>
              </a:defRPr>
            </a:lvl2pPr>
            <a:lvl3pPr marL="1143000" indent="-228600" algn="l" defTabSz="914400" rtl="0" eaLnBrk="1" latinLnBrk="0" hangingPunct="1">
              <a:lnSpc>
                <a:spcPct val="90000"/>
              </a:lnSpc>
              <a:spcBef>
                <a:spcPts val="500"/>
              </a:spcBef>
              <a:buSzPct val="85000"/>
              <a:buFontTx/>
              <a:buBlip>
                <a:blip r:embed="rId2"/>
              </a:buBlip>
              <a:defRPr sz="2000" kern="1200">
                <a:solidFill>
                  <a:schemeClr val="accent1">
                    <a:lumMod val="75000"/>
                  </a:schemeClr>
                </a:solidFill>
                <a:latin typeface="+mj-lt"/>
                <a:ea typeface="+mn-ea"/>
                <a:cs typeface="+mn-cs"/>
              </a:defRPr>
            </a:lvl3pPr>
            <a:lvl4pPr marL="1600200" indent="-228600" algn="l" defTabSz="914400" rtl="0" eaLnBrk="1" latinLnBrk="0" hangingPunct="1">
              <a:lnSpc>
                <a:spcPct val="90000"/>
              </a:lnSpc>
              <a:spcBef>
                <a:spcPts val="500"/>
              </a:spcBef>
              <a:buSzPct val="85000"/>
              <a:buFontTx/>
              <a:buBlip>
                <a:blip r:embed="rId2"/>
              </a:buBlip>
              <a:defRPr sz="1800" kern="1200">
                <a:solidFill>
                  <a:schemeClr val="accent1">
                    <a:lumMod val="75000"/>
                  </a:schemeClr>
                </a:solidFill>
                <a:latin typeface="+mj-lt"/>
                <a:ea typeface="+mn-ea"/>
                <a:cs typeface="+mn-cs"/>
              </a:defRPr>
            </a:lvl4pPr>
            <a:lvl5pPr marL="2057400" indent="-228600" algn="l" defTabSz="914400" rtl="0" eaLnBrk="1" latinLnBrk="0" hangingPunct="1">
              <a:lnSpc>
                <a:spcPct val="90000"/>
              </a:lnSpc>
              <a:spcBef>
                <a:spcPts val="500"/>
              </a:spcBef>
              <a:buSzPct val="85000"/>
              <a:buFontTx/>
              <a:buBlip>
                <a:blip r:embed="rId2"/>
              </a:buBlip>
              <a:defRPr sz="1800" kern="1200">
                <a:solidFill>
                  <a:schemeClr val="accent1">
                    <a:lumMod val="7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Pct val="85000"/>
              <a:buFontTx/>
              <a:buBlip>
                <a:blip r:embed="rId2"/>
              </a:buBlip>
              <a:tabLst/>
              <a:defRPr/>
            </a:pPr>
            <a:r>
              <a:rPr kumimoji="0" lang="en-US" sz="2100" b="1" i="0" u="none" strike="noStrike" kern="1200" cap="none" spc="0" normalizeH="0" baseline="0" noProof="0" dirty="0">
                <a:ln>
                  <a:noFill/>
                </a:ln>
                <a:solidFill>
                  <a:schemeClr val="tx1"/>
                </a:solidFill>
                <a:effectLst/>
                <a:uLnTx/>
                <a:uFillTx/>
                <a:latin typeface="Cambria Math" panose="02040503050406030204" pitchFamily="18" charset="0"/>
                <a:ea typeface="Cambria Math" panose="02040503050406030204" pitchFamily="18" charset="0"/>
              </a:rPr>
              <a:t>Conform </a:t>
            </a:r>
            <a:r>
              <a:rPr kumimoji="0" lang="ro-RO" sz="2100" b="1" i="0" u="none" strike="noStrike" kern="1200" cap="none" spc="0" normalizeH="0" baseline="0" dirty="0">
                <a:ln>
                  <a:noFill/>
                </a:ln>
                <a:solidFill>
                  <a:schemeClr val="tx1"/>
                </a:solidFill>
                <a:effectLst/>
                <a:uLnTx/>
                <a:uFillTx/>
                <a:latin typeface="Cambria Math" panose="02040503050406030204" pitchFamily="18" charset="0"/>
                <a:ea typeface="Cambria Math" panose="02040503050406030204" pitchFamily="18" charset="0"/>
              </a:rPr>
              <a:t>raportului</a:t>
            </a:r>
            <a:r>
              <a:rPr kumimoji="0" lang="en-US" sz="2100" b="1" i="0" u="none" strike="noStrike" kern="1200" cap="none" spc="0" normalizeH="0" baseline="0" noProof="0" dirty="0">
                <a:ln>
                  <a:noFill/>
                </a:ln>
                <a:solidFill>
                  <a:schemeClr val="tx1"/>
                </a:solidFill>
                <a:effectLst/>
                <a:uLnTx/>
                <a:uFillTx/>
                <a:latin typeface="Cambria Math" panose="02040503050406030204" pitchFamily="18" charset="0"/>
                <a:ea typeface="Cambria Math" panose="02040503050406030204" pitchFamily="18" charset="0"/>
              </a:rPr>
              <a:t> O</a:t>
            </a:r>
            <a:r>
              <a:rPr kumimoji="0" lang="ro-RO" sz="2100" b="1" i="0" u="none" strike="noStrike" kern="1200" cap="none" spc="0" normalizeH="0" baseline="0" noProof="0" dirty="0">
                <a:ln>
                  <a:noFill/>
                </a:ln>
                <a:solidFill>
                  <a:schemeClr val="tx1"/>
                </a:solidFill>
                <a:effectLst/>
                <a:uLnTx/>
                <a:uFillTx/>
                <a:latin typeface="Cambria Math" panose="02040503050406030204" pitchFamily="18" charset="0"/>
                <a:ea typeface="Cambria Math" panose="02040503050406030204" pitchFamily="18" charset="0"/>
              </a:rPr>
              <a:t>rganizației </a:t>
            </a:r>
            <a:r>
              <a:rPr kumimoji="0" lang="en-US" sz="2100" b="1" i="0" u="none" strike="noStrike" kern="1200" cap="none" spc="0" normalizeH="0" baseline="0" noProof="0" dirty="0">
                <a:ln>
                  <a:noFill/>
                </a:ln>
                <a:solidFill>
                  <a:schemeClr val="tx1"/>
                </a:solidFill>
                <a:effectLst/>
                <a:uLnTx/>
                <a:uFillTx/>
                <a:latin typeface="Cambria Math" panose="02040503050406030204" pitchFamily="18" charset="0"/>
                <a:ea typeface="Cambria Math" panose="02040503050406030204" pitchFamily="18" charset="0"/>
              </a:rPr>
              <a:t>M</a:t>
            </a:r>
            <a:r>
              <a:rPr kumimoji="0" lang="ro-RO" sz="2100" b="1" i="0" u="none" strike="noStrike" kern="1200" cap="none" spc="0" normalizeH="0" baseline="0" noProof="0" dirty="0">
                <a:ln>
                  <a:noFill/>
                </a:ln>
                <a:solidFill>
                  <a:schemeClr val="tx1"/>
                </a:solidFill>
                <a:effectLst/>
                <a:uLnTx/>
                <a:uFillTx/>
                <a:latin typeface="Cambria Math" panose="02040503050406030204" pitchFamily="18" charset="0"/>
                <a:ea typeface="Cambria Math" panose="02040503050406030204" pitchFamily="18" charset="0"/>
              </a:rPr>
              <a:t>ondiale a </a:t>
            </a:r>
            <a:r>
              <a:rPr kumimoji="0" lang="en-US" sz="2100" b="1" i="0" u="none" strike="noStrike" kern="1200" cap="none" spc="0" normalizeH="0" baseline="0" noProof="0" dirty="0">
                <a:ln>
                  <a:noFill/>
                </a:ln>
                <a:solidFill>
                  <a:schemeClr val="tx1"/>
                </a:solidFill>
                <a:effectLst/>
                <a:uLnTx/>
                <a:uFillTx/>
                <a:latin typeface="Cambria Math" panose="02040503050406030204" pitchFamily="18" charset="0"/>
                <a:ea typeface="Cambria Math" panose="02040503050406030204" pitchFamily="18" charset="0"/>
              </a:rPr>
              <a:t>S</a:t>
            </a:r>
            <a:r>
              <a:rPr kumimoji="0" lang="ro-RO" sz="2100" b="1" i="0" u="none" strike="noStrike" kern="1200" cap="none" spc="0" normalizeH="0" baseline="0" noProof="0" dirty="0">
                <a:ln>
                  <a:noFill/>
                </a:ln>
                <a:solidFill>
                  <a:schemeClr val="tx1"/>
                </a:solidFill>
                <a:effectLst/>
                <a:uLnTx/>
                <a:uFillTx/>
                <a:latin typeface="Cambria Math" panose="02040503050406030204" pitchFamily="18" charset="0"/>
                <a:ea typeface="Cambria Math" panose="02040503050406030204" pitchFamily="18" charset="0"/>
              </a:rPr>
              <a:t>ănătății</a:t>
            </a:r>
            <a:r>
              <a:rPr kumimoji="0" lang="en-US" sz="2100" b="1" i="0" u="none" strike="noStrike" kern="1200" cap="none" spc="0" normalizeH="0" baseline="0" noProof="0" dirty="0">
                <a:ln>
                  <a:noFill/>
                </a:ln>
                <a:solidFill>
                  <a:schemeClr val="tx1"/>
                </a:solidFill>
                <a:effectLst/>
                <a:uLnTx/>
                <a:uFillTx/>
                <a:latin typeface="Cambria Math" panose="02040503050406030204" pitchFamily="18" charset="0"/>
                <a:ea typeface="Cambria Math" panose="02040503050406030204" pitchFamily="18" charset="0"/>
              </a:rPr>
              <a:t>*</a:t>
            </a:r>
            <a:r>
              <a:rPr kumimoji="0" lang="ro-RO" sz="2100" b="1" i="0" u="none" strike="noStrike" kern="1200" cap="none" spc="0" normalizeH="0" baseline="0" noProof="0" dirty="0">
                <a:ln>
                  <a:noFill/>
                </a:ln>
                <a:solidFill>
                  <a:schemeClr val="tx1"/>
                </a:solidFill>
                <a:effectLst/>
                <a:uLnTx/>
                <a:uFillTx/>
                <a:latin typeface="Cambria Math" panose="02040503050406030204" pitchFamily="18" charset="0"/>
                <a:ea typeface="Cambria Math" panose="02040503050406030204" pitchFamily="18" charset="0"/>
              </a:rPr>
              <a:t>,</a:t>
            </a:r>
            <a:r>
              <a:rPr kumimoji="0" lang="en-US" sz="2100" b="1" i="0" u="none" strike="noStrike" kern="1200" cap="none" spc="0" normalizeH="0" baseline="0" noProof="0" dirty="0">
                <a:ln>
                  <a:noFill/>
                </a:ln>
                <a:solidFill>
                  <a:schemeClr val="tx1"/>
                </a:solidFill>
                <a:effectLst/>
                <a:uLnTx/>
                <a:uFillTx/>
                <a:latin typeface="Cambria Math" panose="02040503050406030204" pitchFamily="18" charset="0"/>
                <a:ea typeface="Cambria Math" panose="02040503050406030204" pitchFamily="18" charset="0"/>
              </a:rPr>
              <a:t> </a:t>
            </a:r>
            <a:r>
              <a:rPr kumimoji="0" lang="en-US" sz="2100" b="1"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rPr>
              <a:t>ra</a:t>
            </a:r>
            <a:r>
              <a:rPr kumimoji="0" lang="ro-RO" sz="2100" b="1"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rPr>
              <a:t>donul este principala cauză de cancer pulmonar în rândul  nefumătorilor și a doua cauză pentru fumători.</a:t>
            </a:r>
          </a:p>
        </p:txBody>
      </p:sp>
      <p:pic>
        <p:nvPicPr>
          <p:cNvPr id="4" name="Picture 3">
            <a:extLst>
              <a:ext uri="{FF2B5EF4-FFF2-40B4-BE49-F238E27FC236}">
                <a16:creationId xmlns:a16="http://schemas.microsoft.com/office/drawing/2014/main" id="{F5219006-84A8-CF3A-0C12-30CE2E87F98C}"/>
              </a:ext>
            </a:extLst>
          </p:cNvPr>
          <p:cNvPicPr>
            <a:picLocks noChangeAspect="1"/>
          </p:cNvPicPr>
          <p:nvPr/>
        </p:nvPicPr>
        <p:blipFill>
          <a:blip r:embed="rId3"/>
          <a:stretch>
            <a:fillRect/>
          </a:stretch>
        </p:blipFill>
        <p:spPr>
          <a:xfrm>
            <a:off x="927461" y="1976847"/>
            <a:ext cx="3069595" cy="3977616"/>
          </a:xfrm>
          <a:prstGeom prst="rect">
            <a:avLst/>
          </a:prstGeom>
        </p:spPr>
      </p:pic>
      <p:sp>
        <p:nvSpPr>
          <p:cNvPr id="5" name="Rectangle 4">
            <a:extLst>
              <a:ext uri="{FF2B5EF4-FFF2-40B4-BE49-F238E27FC236}">
                <a16:creationId xmlns:a16="http://schemas.microsoft.com/office/drawing/2014/main" id="{3F8144A9-5D5D-DC37-6367-17F57F3789AF}"/>
              </a:ext>
            </a:extLst>
          </p:cNvPr>
          <p:cNvSpPr/>
          <p:nvPr/>
        </p:nvSpPr>
        <p:spPr>
          <a:xfrm>
            <a:off x="887615" y="6084777"/>
            <a:ext cx="3149286" cy="424732"/>
          </a:xfrm>
          <a:prstGeom prst="rect">
            <a:avLst/>
          </a:prstGeom>
        </p:spPr>
        <p:txBody>
          <a:bodyPr wrap="square">
            <a:spAutoFit/>
          </a:bodyPr>
          <a:lstStyle/>
          <a:p>
            <a:pPr lvl="0" eaLnBrk="1" fontAlgn="auto" hangingPunct="1">
              <a:lnSpc>
                <a:spcPct val="90000"/>
              </a:lnSpc>
              <a:spcBef>
                <a:spcPts val="1000"/>
              </a:spcBef>
              <a:spcAft>
                <a:spcPts val="0"/>
              </a:spcAft>
              <a:buSzPct val="85000"/>
              <a:defRPr/>
            </a:pPr>
            <a:r>
              <a:rPr lang="ro-RO" sz="1200" dirty="0">
                <a:solidFill>
                  <a:srgbClr val="4472C4">
                    <a:lumMod val="75000"/>
                  </a:srgbClr>
                </a:solidFill>
                <a:latin typeface="Cambria Math" panose="02040503050406030204" pitchFamily="18" charset="0"/>
                <a:ea typeface="Cambria Math" panose="02040503050406030204" pitchFamily="18" charset="0"/>
              </a:rPr>
              <a:t>* WHO Handbook on Indoor Radon – A Public Health Perspective, 2009</a:t>
            </a:r>
            <a:endParaRPr lang="en-US" sz="1200" dirty="0">
              <a:solidFill>
                <a:srgbClr val="4472C4">
                  <a:lumMod val="75000"/>
                </a:srgbClr>
              </a:solidFill>
              <a:latin typeface="Cambria Math" panose="02040503050406030204" pitchFamily="18" charset="0"/>
              <a:ea typeface="Cambria Math" panose="02040503050406030204" pitchFamily="18" charset="0"/>
            </a:endParaRPr>
          </a:p>
        </p:txBody>
      </p:sp>
      <p:sp>
        <p:nvSpPr>
          <p:cNvPr id="6" name="Content Placeholder 2">
            <a:extLst>
              <a:ext uri="{FF2B5EF4-FFF2-40B4-BE49-F238E27FC236}">
                <a16:creationId xmlns:a16="http://schemas.microsoft.com/office/drawing/2014/main" id="{B9D0E7C8-402E-A970-AC3D-D7361483402F}"/>
              </a:ext>
            </a:extLst>
          </p:cNvPr>
          <p:cNvSpPr txBox="1">
            <a:spLocks/>
          </p:cNvSpPr>
          <p:nvPr/>
        </p:nvSpPr>
        <p:spPr>
          <a:xfrm>
            <a:off x="4462659" y="2571982"/>
            <a:ext cx="7015238" cy="27837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85000"/>
              <a:buFontTx/>
              <a:buBlip>
                <a:blip r:embed="rId2"/>
              </a:buBlip>
              <a:defRPr sz="2800" kern="1200">
                <a:solidFill>
                  <a:schemeClr val="accent1">
                    <a:lumMod val="75000"/>
                  </a:schemeClr>
                </a:solidFill>
                <a:latin typeface="+mj-lt"/>
                <a:ea typeface="+mn-ea"/>
                <a:cs typeface="+mn-cs"/>
              </a:defRPr>
            </a:lvl1pPr>
            <a:lvl2pPr marL="685800" indent="-228600" algn="l" defTabSz="914400" rtl="0" eaLnBrk="1" latinLnBrk="0" hangingPunct="1">
              <a:lnSpc>
                <a:spcPct val="90000"/>
              </a:lnSpc>
              <a:spcBef>
                <a:spcPts val="500"/>
              </a:spcBef>
              <a:buSzPct val="85000"/>
              <a:buFontTx/>
              <a:buBlip>
                <a:blip r:embed="rId2"/>
              </a:buBlip>
              <a:defRPr sz="2400" kern="1200">
                <a:solidFill>
                  <a:schemeClr val="accent1">
                    <a:lumMod val="75000"/>
                  </a:schemeClr>
                </a:solidFill>
                <a:latin typeface="+mj-lt"/>
                <a:ea typeface="+mn-ea"/>
                <a:cs typeface="+mn-cs"/>
              </a:defRPr>
            </a:lvl2pPr>
            <a:lvl3pPr marL="1143000" indent="-228600" algn="l" defTabSz="914400" rtl="0" eaLnBrk="1" latinLnBrk="0" hangingPunct="1">
              <a:lnSpc>
                <a:spcPct val="90000"/>
              </a:lnSpc>
              <a:spcBef>
                <a:spcPts val="500"/>
              </a:spcBef>
              <a:buSzPct val="85000"/>
              <a:buFontTx/>
              <a:buBlip>
                <a:blip r:embed="rId2"/>
              </a:buBlip>
              <a:defRPr sz="2000" kern="1200">
                <a:solidFill>
                  <a:schemeClr val="accent1">
                    <a:lumMod val="75000"/>
                  </a:schemeClr>
                </a:solidFill>
                <a:latin typeface="+mj-lt"/>
                <a:ea typeface="+mn-ea"/>
                <a:cs typeface="+mn-cs"/>
              </a:defRPr>
            </a:lvl3pPr>
            <a:lvl4pPr marL="1600200" indent="-228600" algn="l" defTabSz="914400" rtl="0" eaLnBrk="1" latinLnBrk="0" hangingPunct="1">
              <a:lnSpc>
                <a:spcPct val="90000"/>
              </a:lnSpc>
              <a:spcBef>
                <a:spcPts val="500"/>
              </a:spcBef>
              <a:buSzPct val="85000"/>
              <a:buFontTx/>
              <a:buBlip>
                <a:blip r:embed="rId2"/>
              </a:buBlip>
              <a:defRPr sz="1800" kern="1200">
                <a:solidFill>
                  <a:schemeClr val="accent1">
                    <a:lumMod val="75000"/>
                  </a:schemeClr>
                </a:solidFill>
                <a:latin typeface="+mj-lt"/>
                <a:ea typeface="+mn-ea"/>
                <a:cs typeface="+mn-cs"/>
              </a:defRPr>
            </a:lvl4pPr>
            <a:lvl5pPr marL="2057400" indent="-228600" algn="l" defTabSz="914400" rtl="0" eaLnBrk="1" latinLnBrk="0" hangingPunct="1">
              <a:lnSpc>
                <a:spcPct val="90000"/>
              </a:lnSpc>
              <a:spcBef>
                <a:spcPts val="500"/>
              </a:spcBef>
              <a:buSzPct val="85000"/>
              <a:buFontTx/>
              <a:buBlip>
                <a:blip r:embed="rId2"/>
              </a:buBlip>
              <a:defRPr sz="1800" kern="1200">
                <a:solidFill>
                  <a:schemeClr val="accent1">
                    <a:lumMod val="7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auto">
              <a:spcAft>
                <a:spcPts val="0"/>
              </a:spcAft>
              <a:defRPr/>
            </a:pPr>
            <a:r>
              <a:rPr lang="ro-RO" sz="2400" dirty="0">
                <a:solidFill>
                  <a:schemeClr val="tx1"/>
                </a:solidFill>
                <a:latin typeface="Cambria Math" panose="02040503050406030204" pitchFamily="18" charset="0"/>
                <a:ea typeface="Cambria Math" panose="02040503050406030204" pitchFamily="18" charset="0"/>
              </a:rPr>
              <a:t>Efectul cauzat de combinația dintre fumat și expunerea la radon prezintă un risc de cancer pulmonar mai mare decât suma contribuțiilor independente ale fiecărui factor luat separat. </a:t>
            </a:r>
          </a:p>
          <a:p>
            <a:pPr marL="0" indent="0" algn="just" fontAlgn="auto">
              <a:spcAft>
                <a:spcPts val="0"/>
              </a:spcAft>
              <a:buNone/>
              <a:defRPr/>
            </a:pPr>
            <a:endParaRPr lang="ro-RO" sz="700" dirty="0">
              <a:solidFill>
                <a:schemeClr val="tx1"/>
              </a:solidFill>
              <a:latin typeface="Cambria Math" panose="02040503050406030204" pitchFamily="18" charset="0"/>
              <a:ea typeface="Cambria Math" panose="02040503050406030204" pitchFamily="18" charset="0"/>
            </a:endParaRPr>
          </a:p>
          <a:p>
            <a:pPr lvl="0" algn="just" fontAlgn="auto">
              <a:spcAft>
                <a:spcPts val="0"/>
              </a:spcAft>
              <a:defRPr/>
            </a:pPr>
            <a:r>
              <a:rPr lang="ro-RO" sz="2400" dirty="0">
                <a:solidFill>
                  <a:schemeClr val="tx1"/>
                </a:solidFill>
                <a:latin typeface="Cambria Math" panose="02040503050406030204" pitchFamily="18" charset="0"/>
                <a:ea typeface="Cambria Math" panose="02040503050406030204" pitchFamily="18" charset="0"/>
              </a:rPr>
              <a:t>Riscul apariției cancerului pulmonar crește odată cu expunerile prelungite la radonul acumulat în interior.</a:t>
            </a:r>
          </a:p>
          <a:p>
            <a:pPr marL="228600" marR="0" lvl="0" indent="-228600" algn="just" defTabSz="914400" rtl="0" eaLnBrk="1" fontAlgn="auto" latinLnBrk="0" hangingPunct="1">
              <a:lnSpc>
                <a:spcPct val="90000"/>
              </a:lnSpc>
              <a:spcBef>
                <a:spcPts val="1000"/>
              </a:spcBef>
              <a:spcAft>
                <a:spcPts val="0"/>
              </a:spcAft>
              <a:buClrTx/>
              <a:buSzPct val="85000"/>
              <a:buFontTx/>
              <a:buBlip>
                <a:blip r:embed="rId2"/>
              </a:buBlip>
              <a:tabLst/>
              <a:defRPr/>
            </a:pPr>
            <a:endParaRPr kumimoji="0" lang="ro-RO" sz="1800" b="1" i="0" u="none" strike="noStrike" kern="1200" cap="none" spc="0" normalizeH="0" baseline="0" dirty="0">
              <a:ln>
                <a:noFill/>
              </a:ln>
              <a:solidFill>
                <a:srgbClr val="4472C4">
                  <a:lumMod val="75000"/>
                </a:srgbClr>
              </a:solidFill>
              <a:effectLst/>
              <a:uLnTx/>
              <a:uFillTx/>
              <a:latin typeface="Cambria Math" panose="02040503050406030204" pitchFamily="18" charset="0"/>
              <a:ea typeface="Cambria Math" panose="02040503050406030204" pitchFamily="18" charset="0"/>
            </a:endParaRPr>
          </a:p>
          <a:p>
            <a:pPr marL="0" marR="0" lvl="0" indent="0" algn="just" defTabSz="914400" rtl="0" eaLnBrk="1" fontAlgn="auto" latinLnBrk="0" hangingPunct="1">
              <a:lnSpc>
                <a:spcPct val="90000"/>
              </a:lnSpc>
              <a:spcBef>
                <a:spcPts val="1000"/>
              </a:spcBef>
              <a:spcAft>
                <a:spcPts val="0"/>
              </a:spcAft>
              <a:buClrTx/>
              <a:buSzPct val="85000"/>
              <a:buNone/>
              <a:tabLst/>
              <a:defRPr/>
            </a:pPr>
            <a:endParaRPr kumimoji="0" lang="ro-RO" sz="1800" b="1"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3901817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939A88-BE99-9DFD-58EE-7C887B38B2B6}"/>
              </a:ext>
            </a:extLst>
          </p:cNvPr>
          <p:cNvSpPr>
            <a:spLocks noGrp="1"/>
          </p:cNvSpPr>
          <p:nvPr>
            <p:ph type="body" sz="quarter" idx="13"/>
          </p:nvPr>
        </p:nvSpPr>
        <p:spPr>
          <a:xfrm>
            <a:off x="1117168" y="241581"/>
            <a:ext cx="10793680" cy="574862"/>
          </a:xfrm>
        </p:spPr>
        <p:txBody>
          <a:bodyPr/>
          <a:lstStyle/>
          <a:p>
            <a:r>
              <a:rPr kumimoji="0" lang="ro-RO" altLang="ro-RO" sz="2800" b="1" i="0" u="none" strike="noStrike" kern="1200" cap="none" spc="0" normalizeH="0" baseline="0" noProof="0" dirty="0">
                <a:ln>
                  <a:noFill/>
                </a:ln>
                <a:effectLst/>
                <a:uLnTx/>
                <a:uFillTx/>
                <a:latin typeface="Cambria Math" panose="02040503050406030204" pitchFamily="18" charset="0"/>
                <a:ea typeface="Cambria Math" panose="02040503050406030204" pitchFamily="18" charset="0"/>
              </a:rPr>
              <a:t>De ce </a:t>
            </a:r>
            <a:r>
              <a:rPr lang="ro-RO" altLang="ro-RO" sz="2800" b="1" dirty="0">
                <a:latin typeface="Cambria Math" panose="02040503050406030204" pitchFamily="18" charset="0"/>
                <a:ea typeface="Cambria Math" panose="02040503050406030204" pitchFamily="18" charset="0"/>
              </a:rPr>
              <a:t>radonul din interior a </a:t>
            </a:r>
            <a:r>
              <a:rPr kumimoji="0" lang="ro-RO" altLang="ro-RO" sz="2800" b="1" i="0" u="none" strike="noStrike" kern="1200" cap="none" spc="0" normalizeH="0" baseline="0" noProof="0" dirty="0">
                <a:ln>
                  <a:noFill/>
                </a:ln>
                <a:effectLst/>
                <a:uLnTx/>
                <a:uFillTx/>
                <a:latin typeface="Cambria Math" panose="02040503050406030204" pitchFamily="18" charset="0"/>
                <a:ea typeface="Cambria Math" panose="02040503050406030204" pitchFamily="18" charset="0"/>
              </a:rPr>
              <a:t>devenit o problemă ?</a:t>
            </a:r>
            <a:endParaRPr kumimoji="0" lang="en-GB" altLang="ro-RO" sz="2800" b="1" i="0" u="none" strike="noStrike" kern="1200" cap="none" spc="0" normalizeH="0" baseline="0" noProof="0" dirty="0">
              <a:ln>
                <a:noFill/>
              </a:ln>
              <a:effectLst/>
              <a:uLnTx/>
              <a:uFillTx/>
              <a:latin typeface="Cambria Math" panose="02040503050406030204" pitchFamily="18" charset="0"/>
              <a:ea typeface="Cambria Math" panose="02040503050406030204" pitchFamily="18" charset="0"/>
            </a:endParaRPr>
          </a:p>
          <a:p>
            <a:endParaRPr lang="ro-RO" dirty="0"/>
          </a:p>
        </p:txBody>
      </p:sp>
      <p:pic>
        <p:nvPicPr>
          <p:cNvPr id="3" name="Picture 2">
            <a:extLst>
              <a:ext uri="{FF2B5EF4-FFF2-40B4-BE49-F238E27FC236}">
                <a16:creationId xmlns:a16="http://schemas.microsoft.com/office/drawing/2014/main" id="{F12C07E9-4935-41C4-C7DF-F20D253A6B90}"/>
              </a:ext>
            </a:extLst>
          </p:cNvPr>
          <p:cNvPicPr>
            <a:picLocks noChangeAspect="1"/>
          </p:cNvPicPr>
          <p:nvPr/>
        </p:nvPicPr>
        <p:blipFill>
          <a:blip r:embed="rId2" cstate="print"/>
          <a:stretch>
            <a:fillRect/>
          </a:stretch>
        </p:blipFill>
        <p:spPr>
          <a:xfrm>
            <a:off x="498528" y="2971800"/>
            <a:ext cx="2514419" cy="2128685"/>
          </a:xfrm>
          <a:prstGeom prst="rect">
            <a:avLst/>
          </a:prstGeom>
        </p:spPr>
      </p:pic>
      <p:sp>
        <p:nvSpPr>
          <p:cNvPr id="4" name="Rectangle 3">
            <a:extLst>
              <a:ext uri="{FF2B5EF4-FFF2-40B4-BE49-F238E27FC236}">
                <a16:creationId xmlns:a16="http://schemas.microsoft.com/office/drawing/2014/main" id="{BABA5514-E144-B4DB-38FD-E87159F6D0F8}"/>
              </a:ext>
            </a:extLst>
          </p:cNvPr>
          <p:cNvSpPr/>
          <p:nvPr/>
        </p:nvSpPr>
        <p:spPr>
          <a:xfrm>
            <a:off x="498528" y="1439911"/>
            <a:ext cx="11194944" cy="1048108"/>
          </a:xfrm>
          <a:prstGeom prst="rect">
            <a:avLst/>
          </a:prstGeom>
        </p:spPr>
        <p:txBody>
          <a:bodyPr wrap="square">
            <a:spAutoFit/>
          </a:bodyPr>
          <a:lstStyle/>
          <a:p>
            <a:pPr algn="just"/>
            <a:r>
              <a:rPr lang="ro-RO" sz="2000" dirty="0">
                <a:solidFill>
                  <a:schemeClr val="tx2"/>
                </a:solidFill>
                <a:latin typeface="Cambria Math" panose="02040503050406030204" pitchFamily="18" charset="0"/>
                <a:ea typeface="Cambria Math" panose="02040503050406030204" pitchFamily="18" charset="0"/>
              </a:rPr>
              <a:t>Pentru că acoperim pereții cu polistiren,  folosim ferestre și uși care se închid etanș, aerisim insuficient încăperile. Toate acestea conduc la acumularea radonului în interiorul locuințelor și implicit la scăderea calității aerului din interior.     </a:t>
            </a:r>
            <a:endParaRPr lang="en-GB" sz="2000" dirty="0">
              <a:latin typeface="Cambria Math" panose="02040503050406030204" pitchFamily="18" charset="0"/>
              <a:ea typeface="Cambria Math" panose="02040503050406030204" pitchFamily="18" charset="0"/>
            </a:endParaRPr>
          </a:p>
        </p:txBody>
      </p:sp>
      <p:sp>
        <p:nvSpPr>
          <p:cNvPr id="5" name="Rectangle 4">
            <a:extLst>
              <a:ext uri="{FF2B5EF4-FFF2-40B4-BE49-F238E27FC236}">
                <a16:creationId xmlns:a16="http://schemas.microsoft.com/office/drawing/2014/main" id="{C281DCE5-433E-FBD2-8DAB-92C85F2022C9}"/>
              </a:ext>
            </a:extLst>
          </p:cNvPr>
          <p:cNvSpPr/>
          <p:nvPr/>
        </p:nvSpPr>
        <p:spPr>
          <a:xfrm>
            <a:off x="3359890" y="2971799"/>
            <a:ext cx="8006316" cy="2123658"/>
          </a:xfrm>
          <a:prstGeom prst="rect">
            <a:avLst/>
          </a:prstGeom>
        </p:spPr>
        <p:txBody>
          <a:bodyPr wrap="square">
            <a:spAutoFit/>
          </a:bodyPr>
          <a:lstStyle/>
          <a:p>
            <a:pPr algn="just"/>
            <a:r>
              <a:rPr lang="ro-RO" sz="2000" dirty="0">
                <a:solidFill>
                  <a:schemeClr val="tx2"/>
                </a:solidFill>
                <a:latin typeface="Cambria Math" panose="02040503050406030204" pitchFamily="18" charset="0"/>
                <a:ea typeface="Cambria Math" panose="02040503050406030204" pitchFamily="18" charset="0"/>
              </a:rPr>
              <a:t>Îmbunătățirea performanței energetice a clădirilor conduce la </a:t>
            </a:r>
            <a:r>
              <a:rPr lang="ro-RO" sz="2000" b="1" dirty="0">
                <a:solidFill>
                  <a:srgbClr val="FF0000"/>
                </a:solidFill>
                <a:latin typeface="Cambria Math" panose="02040503050406030204" pitchFamily="18" charset="0"/>
                <a:ea typeface="Cambria Math" panose="02040503050406030204" pitchFamily="18" charset="0"/>
              </a:rPr>
              <a:t>reducerea ventilației naturale a aerului din interior</a:t>
            </a:r>
            <a:r>
              <a:rPr lang="ro-RO" sz="2000" dirty="0">
                <a:solidFill>
                  <a:schemeClr val="tx2"/>
                </a:solidFill>
                <a:latin typeface="Cambria Math" panose="02040503050406030204" pitchFamily="18" charset="0"/>
                <a:ea typeface="Cambria Math" panose="02040503050406030204" pitchFamily="18" charset="0"/>
              </a:rPr>
              <a:t>, ceea ce are ca rezultat o scădere a calității aerului. </a:t>
            </a:r>
          </a:p>
          <a:p>
            <a:pPr algn="just"/>
            <a:endParaRPr lang="ro-RO" sz="3200" dirty="0">
              <a:solidFill>
                <a:schemeClr val="tx2"/>
              </a:solidFill>
              <a:latin typeface="Cambria Math" panose="02040503050406030204" pitchFamily="18" charset="0"/>
              <a:ea typeface="Cambria Math" panose="02040503050406030204" pitchFamily="18" charset="0"/>
            </a:endParaRPr>
          </a:p>
          <a:p>
            <a:pPr algn="just"/>
            <a:r>
              <a:rPr lang="ro-RO" sz="2000" dirty="0">
                <a:solidFill>
                  <a:schemeClr val="tx2"/>
                </a:solidFill>
                <a:latin typeface="Cambria Math" panose="02040503050406030204" pitchFamily="18" charset="0"/>
                <a:ea typeface="Cambria Math" panose="02040503050406030204" pitchFamily="18" charset="0"/>
              </a:rPr>
              <a:t>Studiile efectuate în locuințe eficiente energetic au indicat creșterea semnificativă a concentrației de radon în interiorul acestora.*</a:t>
            </a:r>
            <a:endParaRPr lang="en-GB" sz="2000" dirty="0">
              <a:latin typeface="Cambria Math" panose="02040503050406030204" pitchFamily="18" charset="0"/>
              <a:ea typeface="Cambria Math" panose="02040503050406030204" pitchFamily="18" charset="0"/>
            </a:endParaRPr>
          </a:p>
        </p:txBody>
      </p:sp>
      <p:sp>
        <p:nvSpPr>
          <p:cNvPr id="6" name="Rectangle 5">
            <a:extLst>
              <a:ext uri="{FF2B5EF4-FFF2-40B4-BE49-F238E27FC236}">
                <a16:creationId xmlns:a16="http://schemas.microsoft.com/office/drawing/2014/main" id="{2718ED72-BE9C-465A-90F8-7814EAAFDC74}"/>
              </a:ext>
            </a:extLst>
          </p:cNvPr>
          <p:cNvSpPr/>
          <p:nvPr/>
        </p:nvSpPr>
        <p:spPr>
          <a:xfrm>
            <a:off x="498528" y="5841733"/>
            <a:ext cx="11412320" cy="738664"/>
          </a:xfrm>
          <a:prstGeom prst="rect">
            <a:avLst/>
          </a:prstGeom>
        </p:spPr>
        <p:txBody>
          <a:bodyPr wrap="square">
            <a:spAutoFit/>
          </a:bodyPr>
          <a:lstStyle/>
          <a:p>
            <a:pPr algn="ctr"/>
            <a:r>
              <a:rPr lang="ro-RO" sz="1400" dirty="0">
                <a:solidFill>
                  <a:schemeClr val="tx2"/>
                </a:solidFill>
                <a:latin typeface="Cambria Math" panose="02040503050406030204" pitchFamily="18" charset="0"/>
                <a:ea typeface="Cambria Math" panose="02040503050406030204" pitchFamily="18" charset="0"/>
              </a:rPr>
              <a:t>*Universitatea Babeș-Bolyai Cluj Napoca – Sisteme inteligente privind siguranța populației prin controlul și reducerea expunerii la radon corelate cu optimizarea eficienței energetice a locuințelor din aglomerări urbane importante din România- proiect finanțat din Fondul European de Dezvoltare Regională prin Programul Operațional Competitivitate 2014-2020.</a:t>
            </a:r>
            <a:endParaRPr lang="en-GB" sz="1400" dirty="0"/>
          </a:p>
        </p:txBody>
      </p:sp>
    </p:spTree>
    <p:extLst>
      <p:ext uri="{BB962C8B-B14F-4D97-AF65-F5344CB8AC3E}">
        <p14:creationId xmlns:p14="http://schemas.microsoft.com/office/powerpoint/2010/main" val="3835134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4A6083-729D-148E-E8EA-57A4DB497748}"/>
              </a:ext>
            </a:extLst>
          </p:cNvPr>
          <p:cNvSpPr>
            <a:spLocks noGrp="1"/>
          </p:cNvSpPr>
          <p:nvPr>
            <p:ph type="body" sz="quarter" idx="13"/>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o-RO" altLang="ro-RO" sz="2800" b="1" i="0" u="none" strike="noStrike" kern="1200" cap="none" spc="0" normalizeH="0" baseline="0" noProof="0" dirty="0">
                <a:ln>
                  <a:noFill/>
                </a:ln>
                <a:effectLst/>
                <a:uLnTx/>
                <a:uFillTx/>
                <a:latin typeface="Cambria Math" panose="02040503050406030204" pitchFamily="18" charset="0"/>
                <a:ea typeface="Cambria Math" panose="02040503050406030204" pitchFamily="18" charset="0"/>
                <a:cs typeface="Arial" panose="020B0604020202020204" pitchFamily="34" charset="0"/>
              </a:rPr>
              <a:t>Care sunt efectele expunerii la radon?</a:t>
            </a:r>
            <a:endParaRPr kumimoji="0" lang="en-GB" altLang="ro-RO" sz="2800" b="1" i="0" u="none" strike="noStrike" kern="1200" cap="none" spc="0" normalizeH="0" baseline="0" noProof="0" dirty="0">
              <a:ln>
                <a:noFill/>
              </a:ln>
              <a:effectLst/>
              <a:uLnTx/>
              <a:uFillTx/>
              <a:latin typeface="Cambria Math" panose="02040503050406030204" pitchFamily="18" charset="0"/>
              <a:ea typeface="Cambria Math" panose="02040503050406030204" pitchFamily="18" charset="0"/>
              <a:cs typeface="Arial" panose="020B0604020202020204" pitchFamily="34" charset="0"/>
            </a:endParaRPr>
          </a:p>
          <a:p>
            <a:endParaRPr lang="ro-RO" dirty="0"/>
          </a:p>
        </p:txBody>
      </p:sp>
      <p:sp>
        <p:nvSpPr>
          <p:cNvPr id="3" name="Rectangle 2">
            <a:extLst>
              <a:ext uri="{FF2B5EF4-FFF2-40B4-BE49-F238E27FC236}">
                <a16:creationId xmlns:a16="http://schemas.microsoft.com/office/drawing/2014/main" id="{E3F7CEF0-8D98-02BD-6F9F-73F7D9C97890}"/>
              </a:ext>
            </a:extLst>
          </p:cNvPr>
          <p:cNvSpPr/>
          <p:nvPr/>
        </p:nvSpPr>
        <p:spPr>
          <a:xfrm>
            <a:off x="2794571" y="1016016"/>
            <a:ext cx="7438873" cy="369332"/>
          </a:xfrm>
          <a:prstGeom prst="rect">
            <a:avLst/>
          </a:prstGeom>
          <a:ln w="19050">
            <a:solidFill>
              <a:srgbClr val="FF0000"/>
            </a:solidFill>
          </a:ln>
        </p:spPr>
        <p:txBody>
          <a:bodyPr wrap="square">
            <a:spAutoFit/>
          </a:bodyPr>
          <a:lstStyle/>
          <a:p>
            <a:pPr algn="ctr"/>
            <a:r>
              <a:rPr lang="ro-RO" b="1" dirty="0">
                <a:latin typeface="Cambria Math" panose="02040503050406030204" pitchFamily="18" charset="0"/>
                <a:ea typeface="Cambria Math" panose="02040503050406030204" pitchFamily="18" charset="0"/>
              </a:rPr>
              <a:t>Radonul reprezintă </a:t>
            </a:r>
            <a:r>
              <a:rPr lang="ro-RO" b="1" dirty="0">
                <a:solidFill>
                  <a:srgbClr val="FF0000"/>
                </a:solidFill>
                <a:latin typeface="Cambria Math" panose="02040503050406030204" pitchFamily="18" charset="0"/>
                <a:ea typeface="Cambria Math" panose="02040503050406030204" pitchFamily="18" charset="0"/>
              </a:rPr>
              <a:t>a doua cauză  de cancer pulmonar , după fumat.</a:t>
            </a:r>
          </a:p>
        </p:txBody>
      </p:sp>
      <p:pic>
        <p:nvPicPr>
          <p:cNvPr id="4102" name="Picture 6" descr="Causes and risk factors that cause lung cancer,medical vector illustrations  about causes of lung cancer,smoking, air pollution,radon exposure,asbestos  exposure,arsenic in drinking water.flat style. 29195244 Vector Art at  Vecteezy">
            <a:extLst>
              <a:ext uri="{FF2B5EF4-FFF2-40B4-BE49-F238E27FC236}">
                <a16:creationId xmlns:a16="http://schemas.microsoft.com/office/drawing/2014/main" id="{A934D858-28E3-EEFD-BA0E-221D72FC62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667" y="1491648"/>
            <a:ext cx="7627975" cy="508531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F87EF84-49A8-F5D5-168A-9F2A6881679B}"/>
              </a:ext>
            </a:extLst>
          </p:cNvPr>
          <p:cNvSpPr txBox="1"/>
          <p:nvPr/>
        </p:nvSpPr>
        <p:spPr>
          <a:xfrm>
            <a:off x="8112642" y="3295642"/>
            <a:ext cx="3927845" cy="1477328"/>
          </a:xfrm>
          <a:prstGeom prst="rect">
            <a:avLst/>
          </a:prstGeom>
          <a:noFill/>
        </p:spPr>
        <p:txBody>
          <a:bodyPr wrap="square">
            <a:spAutoFit/>
          </a:bodyPr>
          <a:lstStyle/>
          <a:p>
            <a:pPr algn="ctr"/>
            <a:r>
              <a:rPr lang="ro-RO" b="1" dirty="0">
                <a:latin typeface="Cambria Math" panose="02040503050406030204" pitchFamily="18" charset="0"/>
                <a:ea typeface="Cambria Math" panose="02040503050406030204" pitchFamily="18" charset="0"/>
              </a:rPr>
              <a:t>Efectul cauzat de combinația dintre fumat și expunerea la radon prezintă un risc de cancer pulmonar mai mare decât suma contribuțiilor fiecărui factor luat separat. </a:t>
            </a:r>
            <a:endParaRPr lang="ro-RO" dirty="0">
              <a:latin typeface="Cambria Math" panose="02040503050406030204" pitchFamily="18" charset="0"/>
              <a:ea typeface="Cambria Math" panose="02040503050406030204" pitchFamily="18" charset="0"/>
            </a:endParaRPr>
          </a:p>
        </p:txBody>
      </p:sp>
      <p:sp>
        <p:nvSpPr>
          <p:cNvPr id="10" name="TextBox 9">
            <a:extLst>
              <a:ext uri="{FF2B5EF4-FFF2-40B4-BE49-F238E27FC236}">
                <a16:creationId xmlns:a16="http://schemas.microsoft.com/office/drawing/2014/main" id="{930418D3-F0BC-DD95-B4D6-5B8C7ADC4D57}"/>
              </a:ext>
            </a:extLst>
          </p:cNvPr>
          <p:cNvSpPr txBox="1"/>
          <p:nvPr/>
        </p:nvSpPr>
        <p:spPr>
          <a:xfrm>
            <a:off x="484667" y="6490792"/>
            <a:ext cx="7701723" cy="400110"/>
          </a:xfrm>
          <a:prstGeom prst="rect">
            <a:avLst/>
          </a:prstGeom>
          <a:noFill/>
        </p:spPr>
        <p:txBody>
          <a:bodyPr wrap="square">
            <a:spAutoFit/>
          </a:bodyPr>
          <a:lstStyle/>
          <a:p>
            <a:pPr algn="ctr"/>
            <a:r>
              <a:rPr lang="en-US" sz="1000" i="1" dirty="0"/>
              <a:t>Sursa: </a:t>
            </a:r>
            <a:r>
              <a:rPr lang="ro-RO" sz="1000" i="1" dirty="0"/>
              <a:t>https://www.vecteezy.com/vector-art/29195244-causes-and-risk-factors-that-cause-lung-cancer-medical-vector-illustrations-about-causes-of-lung-cancer-smoking-air-pollution-radon-exposure-asbestos-exposure-arsenic-in-drinking-water-flat-style</a:t>
            </a:r>
          </a:p>
        </p:txBody>
      </p:sp>
    </p:spTree>
    <p:extLst>
      <p:ext uri="{BB962C8B-B14F-4D97-AF65-F5344CB8AC3E}">
        <p14:creationId xmlns:p14="http://schemas.microsoft.com/office/powerpoint/2010/main" val="154593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83E9E4A-6D49-4E0F-BA44-9F41DBAC60F0}"/>
              </a:ext>
            </a:extLst>
          </p:cNvPr>
          <p:cNvCxnSpPr/>
          <p:nvPr/>
        </p:nvCxnSpPr>
        <p:spPr>
          <a:xfrm flipV="1">
            <a:off x="0" y="676435"/>
            <a:ext cx="12192000" cy="57481"/>
          </a:xfrm>
          <a:prstGeom prst="line">
            <a:avLst/>
          </a:prstGeom>
        </p:spPr>
        <p:style>
          <a:lnRef idx="1">
            <a:schemeClr val="accent2"/>
          </a:lnRef>
          <a:fillRef idx="0">
            <a:schemeClr val="accent2"/>
          </a:fillRef>
          <a:effectRef idx="0">
            <a:schemeClr val="accent2"/>
          </a:effectRef>
          <a:fontRef idx="minor">
            <a:schemeClr val="tx1"/>
          </a:fontRef>
        </p:style>
      </p:cxnSp>
      <p:sp>
        <p:nvSpPr>
          <p:cNvPr id="2" name="Rectangle 1">
            <a:extLst>
              <a:ext uri="{FF2B5EF4-FFF2-40B4-BE49-F238E27FC236}">
                <a16:creationId xmlns:a16="http://schemas.microsoft.com/office/drawing/2014/main" id="{E85422D1-9D40-85D0-CCA5-2E1A64D2DAC2}"/>
              </a:ext>
            </a:extLst>
          </p:cNvPr>
          <p:cNvSpPr/>
          <p:nvPr/>
        </p:nvSpPr>
        <p:spPr>
          <a:xfrm>
            <a:off x="1097363" y="140021"/>
            <a:ext cx="8958470" cy="52322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3141663" algn="l"/>
              </a:tabLst>
              <a:defRPr/>
            </a:pPr>
            <a:r>
              <a:rPr kumimoji="0" lang="ro-RO" sz="28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a:t>Ce se întâmplă cu descendenții radonului, în aer?</a:t>
            </a:r>
            <a:endParaRPr kumimoji="0" lang="en-US" sz="28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endParaRPr>
          </a:p>
        </p:txBody>
      </p:sp>
      <p:sp>
        <p:nvSpPr>
          <p:cNvPr id="2079" name="TextBox 2078">
            <a:extLst>
              <a:ext uri="{FF2B5EF4-FFF2-40B4-BE49-F238E27FC236}">
                <a16:creationId xmlns:a16="http://schemas.microsoft.com/office/drawing/2014/main" id="{6FC875DC-8F94-2C6D-9A13-7BE7D9ABF26B}"/>
              </a:ext>
            </a:extLst>
          </p:cNvPr>
          <p:cNvSpPr txBox="1"/>
          <p:nvPr/>
        </p:nvSpPr>
        <p:spPr>
          <a:xfrm>
            <a:off x="2572033" y="6309298"/>
            <a:ext cx="1312018" cy="584775"/>
          </a:xfrm>
          <a:prstGeom prst="rect">
            <a:avLst/>
          </a:prstGeom>
          <a:noFill/>
        </p:spPr>
        <p:txBody>
          <a:bodyPr wrap="square" rtlCol="0">
            <a:spAutoFit/>
          </a:bodyPr>
          <a:lstStyle/>
          <a:p>
            <a:pPr algn="ctr"/>
            <a:r>
              <a:rPr lang="ro-RO" sz="1600" b="1" dirty="0"/>
              <a:t>FRACȚIE NEATAȘATĂ</a:t>
            </a:r>
          </a:p>
        </p:txBody>
      </p:sp>
      <p:sp>
        <p:nvSpPr>
          <p:cNvPr id="2113" name="TextBox 2112">
            <a:extLst>
              <a:ext uri="{FF2B5EF4-FFF2-40B4-BE49-F238E27FC236}">
                <a16:creationId xmlns:a16="http://schemas.microsoft.com/office/drawing/2014/main" id="{2D34264C-1593-1E55-32E0-215541014E0A}"/>
              </a:ext>
            </a:extLst>
          </p:cNvPr>
          <p:cNvSpPr txBox="1"/>
          <p:nvPr/>
        </p:nvSpPr>
        <p:spPr>
          <a:xfrm>
            <a:off x="6023570" y="6283564"/>
            <a:ext cx="1312018" cy="584775"/>
          </a:xfrm>
          <a:prstGeom prst="rect">
            <a:avLst/>
          </a:prstGeom>
          <a:noFill/>
        </p:spPr>
        <p:txBody>
          <a:bodyPr wrap="square" rtlCol="0">
            <a:spAutoFit/>
          </a:bodyPr>
          <a:lstStyle/>
          <a:p>
            <a:pPr algn="ctr"/>
            <a:r>
              <a:rPr lang="ro-RO" sz="1600" b="1" dirty="0"/>
              <a:t>FRACȚIE ATAȘATĂ</a:t>
            </a:r>
          </a:p>
        </p:txBody>
      </p:sp>
      <p:grpSp>
        <p:nvGrpSpPr>
          <p:cNvPr id="2134" name="Group 2133">
            <a:extLst>
              <a:ext uri="{FF2B5EF4-FFF2-40B4-BE49-F238E27FC236}">
                <a16:creationId xmlns:a16="http://schemas.microsoft.com/office/drawing/2014/main" id="{A80771C7-4480-EE66-12B0-6EECB6970C23}"/>
              </a:ext>
            </a:extLst>
          </p:cNvPr>
          <p:cNvGrpSpPr/>
          <p:nvPr/>
        </p:nvGrpSpPr>
        <p:grpSpPr>
          <a:xfrm>
            <a:off x="346422" y="2034375"/>
            <a:ext cx="11699141" cy="4364042"/>
            <a:chOff x="389887" y="2194379"/>
            <a:chExt cx="11699141" cy="4364042"/>
          </a:xfrm>
        </p:grpSpPr>
        <p:sp>
          <p:nvSpPr>
            <p:cNvPr id="3" name="TextBox 2">
              <a:extLst>
                <a:ext uri="{FF2B5EF4-FFF2-40B4-BE49-F238E27FC236}">
                  <a16:creationId xmlns:a16="http://schemas.microsoft.com/office/drawing/2014/main" id="{DBCE8325-9E5F-CCDD-1D35-D15382AB2FEF}"/>
                </a:ext>
              </a:extLst>
            </p:cNvPr>
            <p:cNvSpPr txBox="1"/>
            <p:nvPr/>
          </p:nvSpPr>
          <p:spPr>
            <a:xfrm>
              <a:off x="389887" y="4078347"/>
              <a:ext cx="853119" cy="369332"/>
            </a:xfrm>
            <a:prstGeom prst="rect">
              <a:avLst/>
            </a:prstGeom>
            <a:noFill/>
          </p:spPr>
          <p:txBody>
            <a:bodyPr wrap="none" rtlCol="0">
              <a:spAutoFit/>
            </a:bodyPr>
            <a:lstStyle/>
            <a:p>
              <a:r>
                <a:rPr lang="ro-RO" b="1" dirty="0">
                  <a:effectLst>
                    <a:outerShdw blurRad="38100" dist="38100" dir="2700000" algn="tl">
                      <a:srgbClr val="000000">
                        <a:alpha val="43137"/>
                      </a:srgbClr>
                    </a:outerShdw>
                  </a:effectLst>
                </a:rPr>
                <a:t>Rn-222</a:t>
              </a:r>
            </a:p>
          </p:txBody>
        </p:sp>
        <p:sp>
          <p:nvSpPr>
            <p:cNvPr id="6" name="Oval 5">
              <a:extLst>
                <a:ext uri="{FF2B5EF4-FFF2-40B4-BE49-F238E27FC236}">
                  <a16:creationId xmlns:a16="http://schemas.microsoft.com/office/drawing/2014/main" id="{6B7822B3-1B67-DD95-7214-580C722B3B41}"/>
                </a:ext>
              </a:extLst>
            </p:cNvPr>
            <p:cNvSpPr/>
            <p:nvPr/>
          </p:nvSpPr>
          <p:spPr>
            <a:xfrm>
              <a:off x="1186786" y="4109558"/>
              <a:ext cx="314488" cy="297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cxnSp>
          <p:nvCxnSpPr>
            <p:cNvPr id="11" name="Straight Arrow Connector 10">
              <a:extLst>
                <a:ext uri="{FF2B5EF4-FFF2-40B4-BE49-F238E27FC236}">
                  <a16:creationId xmlns:a16="http://schemas.microsoft.com/office/drawing/2014/main" id="{99425A3C-8F41-B123-0CCC-76E080A0E0E8}"/>
                </a:ext>
              </a:extLst>
            </p:cNvPr>
            <p:cNvCxnSpPr>
              <a:cxnSpLocks/>
            </p:cNvCxnSpPr>
            <p:nvPr/>
          </p:nvCxnSpPr>
          <p:spPr>
            <a:xfrm flipV="1">
              <a:off x="1557494" y="3597310"/>
              <a:ext cx="663192" cy="552544"/>
            </a:xfrm>
            <a:prstGeom prst="straightConnector1">
              <a:avLst/>
            </a:prstGeom>
            <a:ln w="50800">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04C5338B-10CB-19B5-210F-92E5006A71E4}"/>
                </a:ext>
              </a:extLst>
            </p:cNvPr>
            <p:cNvCxnSpPr>
              <a:cxnSpLocks/>
            </p:cNvCxnSpPr>
            <p:nvPr/>
          </p:nvCxnSpPr>
          <p:spPr>
            <a:xfrm>
              <a:off x="1557494" y="4447679"/>
              <a:ext cx="663192" cy="552544"/>
            </a:xfrm>
            <a:prstGeom prst="straightConnector1">
              <a:avLst/>
            </a:prstGeom>
            <a:ln w="50800">
              <a:tailEnd type="triangle"/>
            </a:ln>
          </p:spPr>
          <p:style>
            <a:lnRef idx="3">
              <a:schemeClr val="dk1"/>
            </a:lnRef>
            <a:fillRef idx="0">
              <a:schemeClr val="dk1"/>
            </a:fillRef>
            <a:effectRef idx="2">
              <a:schemeClr val="dk1"/>
            </a:effectRef>
            <a:fontRef idx="minor">
              <a:schemeClr val="tx1"/>
            </a:fontRef>
          </p:style>
        </p:cxnSp>
        <p:sp>
          <p:nvSpPr>
            <p:cNvPr id="13" name="Oval 12">
              <a:extLst>
                <a:ext uri="{FF2B5EF4-FFF2-40B4-BE49-F238E27FC236}">
                  <a16:creationId xmlns:a16="http://schemas.microsoft.com/office/drawing/2014/main" id="{7A486B0E-4937-928B-98C8-FD211000DF8A}"/>
                </a:ext>
              </a:extLst>
            </p:cNvPr>
            <p:cNvSpPr/>
            <p:nvPr/>
          </p:nvSpPr>
          <p:spPr>
            <a:xfrm>
              <a:off x="2276906" y="3440247"/>
              <a:ext cx="318558" cy="314126"/>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4" name="Oval 13">
              <a:extLst>
                <a:ext uri="{FF2B5EF4-FFF2-40B4-BE49-F238E27FC236}">
                  <a16:creationId xmlns:a16="http://schemas.microsoft.com/office/drawing/2014/main" id="{4C84B8A5-4DEC-F917-F74E-A6DB70804C19}"/>
                </a:ext>
              </a:extLst>
            </p:cNvPr>
            <p:cNvSpPr/>
            <p:nvPr/>
          </p:nvSpPr>
          <p:spPr>
            <a:xfrm>
              <a:off x="2286622" y="4903343"/>
              <a:ext cx="318558" cy="314126"/>
            </a:xfrm>
            <a:prstGeom prst="ellips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cxnSp>
          <p:nvCxnSpPr>
            <p:cNvPr id="16" name="Straight Arrow Connector 15">
              <a:extLst>
                <a:ext uri="{FF2B5EF4-FFF2-40B4-BE49-F238E27FC236}">
                  <a16:creationId xmlns:a16="http://schemas.microsoft.com/office/drawing/2014/main" id="{633D37DE-0E04-A563-AAAF-CDD427B25895}"/>
                </a:ext>
              </a:extLst>
            </p:cNvPr>
            <p:cNvCxnSpPr>
              <a:cxnSpLocks/>
            </p:cNvCxnSpPr>
            <p:nvPr/>
          </p:nvCxnSpPr>
          <p:spPr>
            <a:xfrm>
              <a:off x="2714729" y="3597310"/>
              <a:ext cx="885570" cy="0"/>
            </a:xfrm>
            <a:prstGeom prst="straightConnector1">
              <a:avLst/>
            </a:prstGeom>
            <a:ln w="50800">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a:extLst>
                <a:ext uri="{FF2B5EF4-FFF2-40B4-BE49-F238E27FC236}">
                  <a16:creationId xmlns:a16="http://schemas.microsoft.com/office/drawing/2014/main" id="{9BC58DC5-048E-6509-BD81-FEDCFC69AB17}"/>
                </a:ext>
              </a:extLst>
            </p:cNvPr>
            <p:cNvCxnSpPr>
              <a:cxnSpLocks/>
            </p:cNvCxnSpPr>
            <p:nvPr/>
          </p:nvCxnSpPr>
          <p:spPr>
            <a:xfrm>
              <a:off x="2714729" y="5000223"/>
              <a:ext cx="885570" cy="0"/>
            </a:xfrm>
            <a:prstGeom prst="straightConnector1">
              <a:avLst/>
            </a:prstGeom>
            <a:ln w="50800">
              <a:tailEnd type="triangle"/>
            </a:ln>
          </p:spPr>
          <p:style>
            <a:lnRef idx="3">
              <a:schemeClr val="dk1"/>
            </a:lnRef>
            <a:fillRef idx="0">
              <a:schemeClr val="dk1"/>
            </a:fillRef>
            <a:effectRef idx="2">
              <a:schemeClr val="dk1"/>
            </a:effectRef>
            <a:fontRef idx="minor">
              <a:schemeClr val="tx1"/>
            </a:fontRef>
          </p:style>
        </p:cxnSp>
        <p:sp>
          <p:nvSpPr>
            <p:cNvPr id="19" name="TextBox 18">
              <a:extLst>
                <a:ext uri="{FF2B5EF4-FFF2-40B4-BE49-F238E27FC236}">
                  <a16:creationId xmlns:a16="http://schemas.microsoft.com/office/drawing/2014/main" id="{53FFFFA7-2B10-36EB-4CD3-35707FC8A56A}"/>
                </a:ext>
              </a:extLst>
            </p:cNvPr>
            <p:cNvSpPr txBox="1"/>
            <p:nvPr/>
          </p:nvSpPr>
          <p:spPr>
            <a:xfrm>
              <a:off x="703876" y="2332878"/>
              <a:ext cx="907621" cy="369332"/>
            </a:xfrm>
            <a:prstGeom prst="rect">
              <a:avLst/>
            </a:prstGeom>
            <a:noFill/>
          </p:spPr>
          <p:txBody>
            <a:bodyPr wrap="none" rtlCol="0">
              <a:spAutoFit/>
            </a:bodyPr>
            <a:lstStyle/>
            <a:p>
              <a:r>
                <a:rPr lang="ro-RO" b="1" dirty="0">
                  <a:effectLst>
                    <a:outerShdw blurRad="38100" dist="38100" dir="2700000" algn="tl">
                      <a:srgbClr val="000000">
                        <a:alpha val="43137"/>
                      </a:srgbClr>
                    </a:outerShdw>
                  </a:effectLst>
                </a:rPr>
                <a:t>RADON</a:t>
              </a:r>
            </a:p>
          </p:txBody>
        </p:sp>
        <p:grpSp>
          <p:nvGrpSpPr>
            <p:cNvPr id="2048" name="Group 2047">
              <a:extLst>
                <a:ext uri="{FF2B5EF4-FFF2-40B4-BE49-F238E27FC236}">
                  <a16:creationId xmlns:a16="http://schemas.microsoft.com/office/drawing/2014/main" id="{43408566-06E9-0C08-B4F5-CA2318081577}"/>
                </a:ext>
              </a:extLst>
            </p:cNvPr>
            <p:cNvGrpSpPr/>
            <p:nvPr/>
          </p:nvGrpSpPr>
          <p:grpSpPr>
            <a:xfrm>
              <a:off x="3728297" y="3359642"/>
              <a:ext cx="520840" cy="475335"/>
              <a:chOff x="8630670" y="1926721"/>
              <a:chExt cx="3302965" cy="3256333"/>
            </a:xfrm>
          </p:grpSpPr>
          <p:sp>
            <p:nvSpPr>
              <p:cNvPr id="20" name="Oval 19">
                <a:extLst>
                  <a:ext uri="{FF2B5EF4-FFF2-40B4-BE49-F238E27FC236}">
                    <a16:creationId xmlns:a16="http://schemas.microsoft.com/office/drawing/2014/main" id="{34B1329E-D8E0-21AA-6184-C08237BC979B}"/>
                  </a:ext>
                </a:extLst>
              </p:cNvPr>
              <p:cNvSpPr/>
              <p:nvPr/>
            </p:nvSpPr>
            <p:spPr>
              <a:xfrm>
                <a:off x="9081340" y="2422971"/>
                <a:ext cx="2311325" cy="226383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1" name="Oval 20">
                <a:extLst>
                  <a:ext uri="{FF2B5EF4-FFF2-40B4-BE49-F238E27FC236}">
                    <a16:creationId xmlns:a16="http://schemas.microsoft.com/office/drawing/2014/main" id="{22C0DCD9-3585-CB26-8E50-2D024CDB5A2F}"/>
                  </a:ext>
                </a:extLst>
              </p:cNvPr>
              <p:cNvSpPr/>
              <p:nvPr/>
            </p:nvSpPr>
            <p:spPr>
              <a:xfrm>
                <a:off x="9843260" y="4240075"/>
                <a:ext cx="853119" cy="942979"/>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3" name="Oval 22">
                <a:extLst>
                  <a:ext uri="{FF2B5EF4-FFF2-40B4-BE49-F238E27FC236}">
                    <a16:creationId xmlns:a16="http://schemas.microsoft.com/office/drawing/2014/main" id="{6E7EBD17-DA67-CC2D-9E94-001EA90BCEDD}"/>
                  </a:ext>
                </a:extLst>
              </p:cNvPr>
              <p:cNvSpPr/>
              <p:nvPr/>
            </p:nvSpPr>
            <p:spPr>
              <a:xfrm>
                <a:off x="10596474" y="3821049"/>
                <a:ext cx="853119" cy="942979"/>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5" name="Oval 24">
                <a:extLst>
                  <a:ext uri="{FF2B5EF4-FFF2-40B4-BE49-F238E27FC236}">
                    <a16:creationId xmlns:a16="http://schemas.microsoft.com/office/drawing/2014/main" id="{B977069C-7C85-F650-E62D-AA31E788B4CA}"/>
                  </a:ext>
                </a:extLst>
              </p:cNvPr>
              <p:cNvSpPr/>
              <p:nvPr/>
            </p:nvSpPr>
            <p:spPr>
              <a:xfrm>
                <a:off x="11080516" y="3047222"/>
                <a:ext cx="853119" cy="942979"/>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6" name="Oval 25">
                <a:extLst>
                  <a:ext uri="{FF2B5EF4-FFF2-40B4-BE49-F238E27FC236}">
                    <a16:creationId xmlns:a16="http://schemas.microsoft.com/office/drawing/2014/main" id="{0487F823-ACBC-9F2B-41EF-020AF6975A20}"/>
                  </a:ext>
                </a:extLst>
              </p:cNvPr>
              <p:cNvSpPr/>
              <p:nvPr/>
            </p:nvSpPr>
            <p:spPr>
              <a:xfrm>
                <a:off x="10662375" y="2242197"/>
                <a:ext cx="853119" cy="942979"/>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7" name="Oval 26">
                <a:extLst>
                  <a:ext uri="{FF2B5EF4-FFF2-40B4-BE49-F238E27FC236}">
                    <a16:creationId xmlns:a16="http://schemas.microsoft.com/office/drawing/2014/main" id="{F04589DB-6B9A-831F-4EA5-EA19E010AB59}"/>
                  </a:ext>
                </a:extLst>
              </p:cNvPr>
              <p:cNvSpPr/>
              <p:nvPr/>
            </p:nvSpPr>
            <p:spPr>
              <a:xfrm>
                <a:off x="9843260" y="1926721"/>
                <a:ext cx="853119" cy="942979"/>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8" name="Oval 27">
                <a:extLst>
                  <a:ext uri="{FF2B5EF4-FFF2-40B4-BE49-F238E27FC236}">
                    <a16:creationId xmlns:a16="http://schemas.microsoft.com/office/drawing/2014/main" id="{935B6146-C5B0-178F-2F7B-90DFB9E992A5}"/>
                  </a:ext>
                </a:extLst>
              </p:cNvPr>
              <p:cNvSpPr/>
              <p:nvPr/>
            </p:nvSpPr>
            <p:spPr>
              <a:xfrm>
                <a:off x="9048811" y="2242198"/>
                <a:ext cx="853119" cy="942979"/>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30" name="Oval 29">
                <a:extLst>
                  <a:ext uri="{FF2B5EF4-FFF2-40B4-BE49-F238E27FC236}">
                    <a16:creationId xmlns:a16="http://schemas.microsoft.com/office/drawing/2014/main" id="{5859EA4A-35C3-87A8-58B4-589A0AE75048}"/>
                  </a:ext>
                </a:extLst>
              </p:cNvPr>
              <p:cNvSpPr/>
              <p:nvPr/>
            </p:nvSpPr>
            <p:spPr>
              <a:xfrm>
                <a:off x="8630670" y="3045715"/>
                <a:ext cx="853119" cy="942979"/>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31" name="Oval 30">
                <a:extLst>
                  <a:ext uri="{FF2B5EF4-FFF2-40B4-BE49-F238E27FC236}">
                    <a16:creationId xmlns:a16="http://schemas.microsoft.com/office/drawing/2014/main" id="{3439F999-B573-B007-493E-91590E36AC54}"/>
                  </a:ext>
                </a:extLst>
              </p:cNvPr>
              <p:cNvSpPr/>
              <p:nvPr/>
            </p:nvSpPr>
            <p:spPr>
              <a:xfrm>
                <a:off x="9090046" y="3806430"/>
                <a:ext cx="853119" cy="942979"/>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grpSp>
        <p:grpSp>
          <p:nvGrpSpPr>
            <p:cNvPr id="2049" name="Group 2048">
              <a:extLst>
                <a:ext uri="{FF2B5EF4-FFF2-40B4-BE49-F238E27FC236}">
                  <a16:creationId xmlns:a16="http://schemas.microsoft.com/office/drawing/2014/main" id="{1D2D99F9-476D-3932-A4E9-87280FF2CFE3}"/>
                </a:ext>
              </a:extLst>
            </p:cNvPr>
            <p:cNvGrpSpPr/>
            <p:nvPr/>
          </p:nvGrpSpPr>
          <p:grpSpPr>
            <a:xfrm>
              <a:off x="3733787" y="4763489"/>
              <a:ext cx="520840" cy="475335"/>
              <a:chOff x="8630670" y="1926721"/>
              <a:chExt cx="3302965" cy="3256333"/>
            </a:xfrm>
          </p:grpSpPr>
          <p:sp>
            <p:nvSpPr>
              <p:cNvPr id="2051" name="Oval 2050">
                <a:extLst>
                  <a:ext uri="{FF2B5EF4-FFF2-40B4-BE49-F238E27FC236}">
                    <a16:creationId xmlns:a16="http://schemas.microsoft.com/office/drawing/2014/main" id="{44CAB0CF-DDDA-22DE-E825-FC425137CA42}"/>
                  </a:ext>
                </a:extLst>
              </p:cNvPr>
              <p:cNvSpPr/>
              <p:nvPr/>
            </p:nvSpPr>
            <p:spPr>
              <a:xfrm>
                <a:off x="9081340" y="2422971"/>
                <a:ext cx="2311325" cy="2263832"/>
              </a:xfrm>
              <a:prstGeom prst="ellips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052" name="Oval 2051">
                <a:extLst>
                  <a:ext uri="{FF2B5EF4-FFF2-40B4-BE49-F238E27FC236}">
                    <a16:creationId xmlns:a16="http://schemas.microsoft.com/office/drawing/2014/main" id="{1E874CBF-B97D-22D3-E183-39C495CFA4C0}"/>
                  </a:ext>
                </a:extLst>
              </p:cNvPr>
              <p:cNvSpPr/>
              <p:nvPr/>
            </p:nvSpPr>
            <p:spPr>
              <a:xfrm>
                <a:off x="9843260" y="4240075"/>
                <a:ext cx="853119" cy="942979"/>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053" name="Oval 2052">
                <a:extLst>
                  <a:ext uri="{FF2B5EF4-FFF2-40B4-BE49-F238E27FC236}">
                    <a16:creationId xmlns:a16="http://schemas.microsoft.com/office/drawing/2014/main" id="{1627267D-6DF9-337C-EA2B-F5FB32A5108A}"/>
                  </a:ext>
                </a:extLst>
              </p:cNvPr>
              <p:cNvSpPr/>
              <p:nvPr/>
            </p:nvSpPr>
            <p:spPr>
              <a:xfrm>
                <a:off x="10596474" y="3821049"/>
                <a:ext cx="853119" cy="942979"/>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054" name="Oval 2053">
                <a:extLst>
                  <a:ext uri="{FF2B5EF4-FFF2-40B4-BE49-F238E27FC236}">
                    <a16:creationId xmlns:a16="http://schemas.microsoft.com/office/drawing/2014/main" id="{7B64CA9D-A2A2-5FD7-393A-6D86B5D94EC7}"/>
                  </a:ext>
                </a:extLst>
              </p:cNvPr>
              <p:cNvSpPr/>
              <p:nvPr/>
            </p:nvSpPr>
            <p:spPr>
              <a:xfrm>
                <a:off x="11080516" y="3047222"/>
                <a:ext cx="853119" cy="942979"/>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055" name="Oval 2054">
                <a:extLst>
                  <a:ext uri="{FF2B5EF4-FFF2-40B4-BE49-F238E27FC236}">
                    <a16:creationId xmlns:a16="http://schemas.microsoft.com/office/drawing/2014/main" id="{B0DF587F-F7DE-91EE-D405-D920221557C2}"/>
                  </a:ext>
                </a:extLst>
              </p:cNvPr>
              <p:cNvSpPr/>
              <p:nvPr/>
            </p:nvSpPr>
            <p:spPr>
              <a:xfrm>
                <a:off x="10662375" y="2242197"/>
                <a:ext cx="853119" cy="942979"/>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056" name="Oval 2055">
                <a:extLst>
                  <a:ext uri="{FF2B5EF4-FFF2-40B4-BE49-F238E27FC236}">
                    <a16:creationId xmlns:a16="http://schemas.microsoft.com/office/drawing/2014/main" id="{55C9AD95-15E2-84D0-AE33-080E76170E0C}"/>
                  </a:ext>
                </a:extLst>
              </p:cNvPr>
              <p:cNvSpPr/>
              <p:nvPr/>
            </p:nvSpPr>
            <p:spPr>
              <a:xfrm>
                <a:off x="9843260" y="1926721"/>
                <a:ext cx="853119" cy="942979"/>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057" name="Oval 2056">
                <a:extLst>
                  <a:ext uri="{FF2B5EF4-FFF2-40B4-BE49-F238E27FC236}">
                    <a16:creationId xmlns:a16="http://schemas.microsoft.com/office/drawing/2014/main" id="{6A1F98F1-CD82-2114-BF91-F371E57F392B}"/>
                  </a:ext>
                </a:extLst>
              </p:cNvPr>
              <p:cNvSpPr/>
              <p:nvPr/>
            </p:nvSpPr>
            <p:spPr>
              <a:xfrm>
                <a:off x="9048811" y="2242198"/>
                <a:ext cx="853119" cy="942979"/>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058" name="Oval 2057">
                <a:extLst>
                  <a:ext uri="{FF2B5EF4-FFF2-40B4-BE49-F238E27FC236}">
                    <a16:creationId xmlns:a16="http://schemas.microsoft.com/office/drawing/2014/main" id="{9F67DBB9-18F2-FE3B-4FBD-626FBF29FA5E}"/>
                  </a:ext>
                </a:extLst>
              </p:cNvPr>
              <p:cNvSpPr/>
              <p:nvPr/>
            </p:nvSpPr>
            <p:spPr>
              <a:xfrm>
                <a:off x="8630670" y="3045715"/>
                <a:ext cx="853119" cy="942979"/>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059" name="Oval 2058">
                <a:extLst>
                  <a:ext uri="{FF2B5EF4-FFF2-40B4-BE49-F238E27FC236}">
                    <a16:creationId xmlns:a16="http://schemas.microsoft.com/office/drawing/2014/main" id="{39734C29-B883-98FA-83B7-153AFC4507A5}"/>
                  </a:ext>
                </a:extLst>
              </p:cNvPr>
              <p:cNvSpPr/>
              <p:nvPr/>
            </p:nvSpPr>
            <p:spPr>
              <a:xfrm>
                <a:off x="9090046" y="3806430"/>
                <a:ext cx="853119" cy="942979"/>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grpSp>
        <p:sp>
          <p:nvSpPr>
            <p:cNvPr id="2062" name="TextBox 2061">
              <a:extLst>
                <a:ext uri="{FF2B5EF4-FFF2-40B4-BE49-F238E27FC236}">
                  <a16:creationId xmlns:a16="http://schemas.microsoft.com/office/drawing/2014/main" id="{92101958-BB29-2A40-8295-AE5756664B13}"/>
                </a:ext>
              </a:extLst>
            </p:cNvPr>
            <p:cNvSpPr txBox="1"/>
            <p:nvPr/>
          </p:nvSpPr>
          <p:spPr>
            <a:xfrm>
              <a:off x="3794233" y="2194379"/>
              <a:ext cx="2866292" cy="646331"/>
            </a:xfrm>
            <a:prstGeom prst="rect">
              <a:avLst/>
            </a:prstGeom>
            <a:noFill/>
          </p:spPr>
          <p:txBody>
            <a:bodyPr wrap="square">
              <a:spAutoFit/>
            </a:bodyPr>
            <a:lstStyle/>
            <a:p>
              <a:pPr algn="ctr"/>
              <a:r>
                <a:rPr lang="ro-RO" b="1" dirty="0">
                  <a:effectLst>
                    <a:outerShdw blurRad="38100" dist="38100" dir="2700000" algn="tl">
                      <a:srgbClr val="000000">
                        <a:alpha val="43137"/>
                      </a:srgbClr>
                    </a:outerShdw>
                  </a:effectLst>
                </a:rPr>
                <a:t>PRODUȘI DE DEZINTEGRARE AI RADONULUI</a:t>
              </a:r>
            </a:p>
          </p:txBody>
        </p:sp>
        <p:sp>
          <p:nvSpPr>
            <p:cNvPr id="2063" name="TextBox 2062">
              <a:extLst>
                <a:ext uri="{FF2B5EF4-FFF2-40B4-BE49-F238E27FC236}">
                  <a16:creationId xmlns:a16="http://schemas.microsoft.com/office/drawing/2014/main" id="{59B1FFAA-F6ED-BAAB-0199-58B03EF84091}"/>
                </a:ext>
              </a:extLst>
            </p:cNvPr>
            <p:cNvSpPr txBox="1"/>
            <p:nvPr/>
          </p:nvSpPr>
          <p:spPr>
            <a:xfrm>
              <a:off x="1378146" y="3320628"/>
              <a:ext cx="668003" cy="307777"/>
            </a:xfrm>
            <a:prstGeom prst="rect">
              <a:avLst/>
            </a:prstGeom>
            <a:noFill/>
          </p:spPr>
          <p:txBody>
            <a:bodyPr wrap="none" rtlCol="0">
              <a:spAutoFit/>
            </a:bodyPr>
            <a:lstStyle/>
            <a:p>
              <a:r>
                <a:rPr lang="ro-RO" sz="1400" dirty="0"/>
                <a:t>pozitiv</a:t>
              </a:r>
            </a:p>
          </p:txBody>
        </p:sp>
        <p:sp>
          <p:nvSpPr>
            <p:cNvPr id="2065" name="TextBox 2064">
              <a:extLst>
                <a:ext uri="{FF2B5EF4-FFF2-40B4-BE49-F238E27FC236}">
                  <a16:creationId xmlns:a16="http://schemas.microsoft.com/office/drawing/2014/main" id="{4A1EFEFB-87C4-5E40-6415-DD21529727CA}"/>
                </a:ext>
              </a:extLst>
            </p:cNvPr>
            <p:cNvSpPr txBox="1"/>
            <p:nvPr/>
          </p:nvSpPr>
          <p:spPr>
            <a:xfrm>
              <a:off x="2608372" y="2889741"/>
              <a:ext cx="109922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400" b="0" i="0" u="none" strike="noStrike" kern="1200" cap="none" spc="0" normalizeH="0" baseline="0" noProof="0" dirty="0">
                  <a:ln>
                    <a:noFill/>
                  </a:ln>
                  <a:solidFill>
                    <a:prstClr val="black"/>
                  </a:solidFill>
                  <a:effectLst/>
                  <a:uLnTx/>
                  <a:uFillTx/>
                  <a:ea typeface="Cambria Math" panose="02040503050406030204" pitchFamily="18" charset="0"/>
                  <a:cs typeface="+mn-cs"/>
                </a:rPr>
                <a:t>Formarea</a:t>
              </a:r>
              <a:r>
                <a:rPr kumimoji="0" lang="ro-RO" sz="1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0" lang="ro-RO" sz="1400" b="0" i="0" u="none" strike="noStrike" kern="1200" cap="none" spc="0" normalizeH="0" baseline="0" noProof="0" dirty="0">
                  <a:ln>
                    <a:noFill/>
                  </a:ln>
                  <a:solidFill>
                    <a:prstClr val="black"/>
                  </a:solidFill>
                  <a:effectLst/>
                  <a:uLnTx/>
                  <a:uFillTx/>
                  <a:ea typeface="Cambria Math" panose="02040503050406030204" pitchFamily="18" charset="0"/>
                  <a:cs typeface="+mn-cs"/>
                </a:rPr>
                <a:t>clusterelor</a:t>
              </a:r>
              <a:endParaRPr kumimoji="0" lang="ro-RO" sz="1800" b="0" i="0" u="none" strike="noStrike" kern="1200" cap="none" spc="0" normalizeH="0" baseline="0" noProof="0" dirty="0">
                <a:ln>
                  <a:noFill/>
                </a:ln>
                <a:solidFill>
                  <a:prstClr val="black"/>
                </a:solidFill>
                <a:effectLst/>
                <a:uLnTx/>
                <a:uFillTx/>
                <a:ea typeface="Cambria Math" panose="02040503050406030204" pitchFamily="18" charset="0"/>
                <a:cs typeface="+mn-cs"/>
              </a:endParaRPr>
            </a:p>
          </p:txBody>
        </p:sp>
        <p:sp>
          <p:nvSpPr>
            <p:cNvPr id="2066" name="TextBox 2065">
              <a:extLst>
                <a:ext uri="{FF2B5EF4-FFF2-40B4-BE49-F238E27FC236}">
                  <a16:creationId xmlns:a16="http://schemas.microsoft.com/office/drawing/2014/main" id="{97624341-4703-484F-6902-BCD4082A0E9C}"/>
                </a:ext>
              </a:extLst>
            </p:cNvPr>
            <p:cNvSpPr txBox="1"/>
            <p:nvPr/>
          </p:nvSpPr>
          <p:spPr>
            <a:xfrm>
              <a:off x="2610167" y="5064480"/>
              <a:ext cx="109922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400" b="0" i="0" u="none" strike="noStrike" kern="1200" cap="none" spc="0" normalizeH="0" baseline="0" noProof="0" dirty="0">
                  <a:ln>
                    <a:noFill/>
                  </a:ln>
                  <a:solidFill>
                    <a:prstClr val="black"/>
                  </a:solidFill>
                  <a:effectLst/>
                  <a:uLnTx/>
                  <a:uFillTx/>
                  <a:ea typeface="Cambria Math" panose="02040503050406030204" pitchFamily="18" charset="0"/>
                  <a:cs typeface="+mn-cs"/>
                </a:rPr>
                <a:t>Formarea</a:t>
              </a:r>
              <a:r>
                <a:rPr kumimoji="0" lang="ro-RO" sz="1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0" lang="ro-RO" sz="1400" b="0" i="0" u="none" strike="noStrike" kern="1200" cap="none" spc="0" normalizeH="0" baseline="0" noProof="0" dirty="0">
                  <a:ln>
                    <a:noFill/>
                  </a:ln>
                  <a:solidFill>
                    <a:prstClr val="black"/>
                  </a:solidFill>
                  <a:effectLst/>
                  <a:uLnTx/>
                  <a:uFillTx/>
                  <a:ea typeface="Cambria Math" panose="02040503050406030204" pitchFamily="18" charset="0"/>
                  <a:cs typeface="+mn-cs"/>
                </a:rPr>
                <a:t>clusterelor</a:t>
              </a:r>
              <a:endParaRPr kumimoji="0" lang="ro-RO" sz="1800" b="0" i="0" u="none" strike="noStrike" kern="1200" cap="none" spc="0" normalizeH="0" baseline="0" noProof="0" dirty="0">
                <a:ln>
                  <a:noFill/>
                </a:ln>
                <a:solidFill>
                  <a:prstClr val="black"/>
                </a:solidFill>
                <a:effectLst/>
                <a:uLnTx/>
                <a:uFillTx/>
                <a:ea typeface="Cambria Math" panose="02040503050406030204" pitchFamily="18" charset="0"/>
                <a:cs typeface="+mn-cs"/>
              </a:endParaRPr>
            </a:p>
          </p:txBody>
        </p:sp>
        <p:cxnSp>
          <p:nvCxnSpPr>
            <p:cNvPr id="2067" name="Straight Arrow Connector 2066">
              <a:extLst>
                <a:ext uri="{FF2B5EF4-FFF2-40B4-BE49-F238E27FC236}">
                  <a16:creationId xmlns:a16="http://schemas.microsoft.com/office/drawing/2014/main" id="{82DA061A-E6A0-942D-730B-A5B5AF46E2AE}"/>
                </a:ext>
              </a:extLst>
            </p:cNvPr>
            <p:cNvCxnSpPr>
              <a:cxnSpLocks/>
            </p:cNvCxnSpPr>
            <p:nvPr/>
          </p:nvCxnSpPr>
          <p:spPr>
            <a:xfrm>
              <a:off x="3981598" y="3873582"/>
              <a:ext cx="10664" cy="850369"/>
            </a:xfrm>
            <a:prstGeom prst="straightConnector1">
              <a:avLst/>
            </a:prstGeom>
            <a:ln w="50800">
              <a:tailEnd type="triangle"/>
            </a:ln>
          </p:spPr>
          <p:style>
            <a:lnRef idx="3">
              <a:schemeClr val="dk1"/>
            </a:lnRef>
            <a:fillRef idx="0">
              <a:schemeClr val="dk1"/>
            </a:fillRef>
            <a:effectRef idx="2">
              <a:schemeClr val="dk1"/>
            </a:effectRef>
            <a:fontRef idx="minor">
              <a:schemeClr val="tx1"/>
            </a:fontRef>
          </p:style>
        </p:cxnSp>
        <p:sp>
          <p:nvSpPr>
            <p:cNvPr id="2072" name="TextBox 2071">
              <a:extLst>
                <a:ext uri="{FF2B5EF4-FFF2-40B4-BE49-F238E27FC236}">
                  <a16:creationId xmlns:a16="http://schemas.microsoft.com/office/drawing/2014/main" id="{7AF233E7-26E3-077A-A4C6-70D26542B939}"/>
                </a:ext>
              </a:extLst>
            </p:cNvPr>
            <p:cNvSpPr txBox="1"/>
            <p:nvPr/>
          </p:nvSpPr>
          <p:spPr>
            <a:xfrm>
              <a:off x="1656626" y="4082975"/>
              <a:ext cx="1419329" cy="338554"/>
            </a:xfrm>
            <a:prstGeom prst="rect">
              <a:avLst/>
            </a:prstGeom>
            <a:noFill/>
          </p:spPr>
          <p:txBody>
            <a:bodyPr wrap="square">
              <a:spAutoFit/>
            </a:bodyPr>
            <a:lstStyle/>
            <a:p>
              <a:r>
                <a:rPr lang="ro-RO" sz="1600" dirty="0"/>
                <a:t>Dezintegrare</a:t>
              </a:r>
            </a:p>
          </p:txBody>
        </p:sp>
        <p:sp>
          <p:nvSpPr>
            <p:cNvPr id="2074" name="TextBox 2073">
              <a:extLst>
                <a:ext uri="{FF2B5EF4-FFF2-40B4-BE49-F238E27FC236}">
                  <a16:creationId xmlns:a16="http://schemas.microsoft.com/office/drawing/2014/main" id="{2F7EEF97-5593-1E45-1040-9987BE22CBAF}"/>
                </a:ext>
              </a:extLst>
            </p:cNvPr>
            <p:cNvSpPr txBox="1"/>
            <p:nvPr/>
          </p:nvSpPr>
          <p:spPr>
            <a:xfrm>
              <a:off x="3395880" y="4062274"/>
              <a:ext cx="1265941" cy="338547"/>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ro-RO" sz="1600" dirty="0">
                  <a:solidFill>
                    <a:schemeClr val="tx1"/>
                  </a:solidFill>
                </a:rPr>
                <a:t>Neutralizare</a:t>
              </a:r>
            </a:p>
          </p:txBody>
        </p:sp>
        <p:sp>
          <p:nvSpPr>
            <p:cNvPr id="2076" name="Left Brace 2075">
              <a:extLst>
                <a:ext uri="{FF2B5EF4-FFF2-40B4-BE49-F238E27FC236}">
                  <a16:creationId xmlns:a16="http://schemas.microsoft.com/office/drawing/2014/main" id="{E76C8425-20AD-44DF-36BE-DBC60493A4DE}"/>
                </a:ext>
              </a:extLst>
            </p:cNvPr>
            <p:cNvSpPr/>
            <p:nvPr/>
          </p:nvSpPr>
          <p:spPr>
            <a:xfrm rot="16200000">
              <a:off x="2901134" y="4741106"/>
              <a:ext cx="584777" cy="2004745"/>
            </a:xfrm>
            <a:prstGeom prst="leftBrace">
              <a:avLst>
                <a:gd name="adj1" fmla="val 28953"/>
                <a:gd name="adj2" fmla="val 51417"/>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ro-RO"/>
            </a:p>
          </p:txBody>
        </p:sp>
        <p:sp>
          <p:nvSpPr>
            <p:cNvPr id="2077" name="TextBox 2076">
              <a:extLst>
                <a:ext uri="{FF2B5EF4-FFF2-40B4-BE49-F238E27FC236}">
                  <a16:creationId xmlns:a16="http://schemas.microsoft.com/office/drawing/2014/main" id="{33DC80C9-C01E-A3C2-9FC3-1C54831C3F2E}"/>
                </a:ext>
              </a:extLst>
            </p:cNvPr>
            <p:cNvSpPr txBox="1"/>
            <p:nvPr/>
          </p:nvSpPr>
          <p:spPr>
            <a:xfrm>
              <a:off x="389887" y="5649255"/>
              <a:ext cx="761747" cy="338554"/>
            </a:xfrm>
            <a:prstGeom prst="rect">
              <a:avLst/>
            </a:prstGeom>
            <a:noFill/>
          </p:spPr>
          <p:txBody>
            <a:bodyPr wrap="none" rtlCol="0">
              <a:spAutoFit/>
            </a:bodyPr>
            <a:lstStyle/>
            <a:p>
              <a:r>
                <a:rPr lang="ro-RO" sz="1600" dirty="0"/>
                <a:t>0.4 nm</a:t>
              </a:r>
            </a:p>
          </p:txBody>
        </p:sp>
        <p:sp>
          <p:nvSpPr>
            <p:cNvPr id="2078" name="TextBox 2077">
              <a:extLst>
                <a:ext uri="{FF2B5EF4-FFF2-40B4-BE49-F238E27FC236}">
                  <a16:creationId xmlns:a16="http://schemas.microsoft.com/office/drawing/2014/main" id="{C0645521-C1AC-7B50-3577-32852659D7FB}"/>
                </a:ext>
              </a:extLst>
            </p:cNvPr>
            <p:cNvSpPr txBox="1"/>
            <p:nvPr/>
          </p:nvSpPr>
          <p:spPr>
            <a:xfrm>
              <a:off x="2495529" y="6007496"/>
              <a:ext cx="1388522" cy="338554"/>
            </a:xfrm>
            <a:prstGeom prst="rect">
              <a:avLst/>
            </a:prstGeom>
            <a:noFill/>
          </p:spPr>
          <p:txBody>
            <a:bodyPr wrap="none" rtlCol="0">
              <a:spAutoFit/>
            </a:bodyPr>
            <a:lstStyle/>
            <a:p>
              <a:r>
                <a:rPr lang="ro-RO" sz="1600" dirty="0"/>
                <a:t>0.5 nm </a:t>
              </a:r>
              <a:r>
                <a:rPr lang="ro-RO" sz="1600" dirty="0">
                  <a:sym typeface="Symbol" panose="05050102010706020507" pitchFamily="18" charset="2"/>
                </a:rPr>
                <a:t> 5 nm</a:t>
              </a:r>
              <a:endParaRPr lang="ro-RO" sz="1600" dirty="0"/>
            </a:p>
          </p:txBody>
        </p:sp>
        <p:cxnSp>
          <p:nvCxnSpPr>
            <p:cNvPr id="2082" name="Straight Arrow Connector 2081">
              <a:extLst>
                <a:ext uri="{FF2B5EF4-FFF2-40B4-BE49-F238E27FC236}">
                  <a16:creationId xmlns:a16="http://schemas.microsoft.com/office/drawing/2014/main" id="{CE551BF1-ACC5-17A8-DA5A-336C7B98809C}"/>
                </a:ext>
              </a:extLst>
            </p:cNvPr>
            <p:cNvCxnSpPr>
              <a:cxnSpLocks/>
            </p:cNvCxnSpPr>
            <p:nvPr/>
          </p:nvCxnSpPr>
          <p:spPr>
            <a:xfrm>
              <a:off x="4384541" y="3637054"/>
              <a:ext cx="842838" cy="228179"/>
            </a:xfrm>
            <a:prstGeom prst="straightConnector1">
              <a:avLst/>
            </a:prstGeom>
            <a:ln w="50800">
              <a:tailEnd type="triangle"/>
            </a:ln>
          </p:spPr>
          <p:style>
            <a:lnRef idx="3">
              <a:schemeClr val="dk1"/>
            </a:lnRef>
            <a:fillRef idx="0">
              <a:schemeClr val="dk1"/>
            </a:fillRef>
            <a:effectRef idx="2">
              <a:schemeClr val="dk1"/>
            </a:effectRef>
            <a:fontRef idx="minor">
              <a:schemeClr val="tx1"/>
            </a:fontRef>
          </p:style>
        </p:cxnSp>
        <p:cxnSp>
          <p:nvCxnSpPr>
            <p:cNvPr id="2086" name="Straight Arrow Connector 2085">
              <a:extLst>
                <a:ext uri="{FF2B5EF4-FFF2-40B4-BE49-F238E27FC236}">
                  <a16:creationId xmlns:a16="http://schemas.microsoft.com/office/drawing/2014/main" id="{2CA55BB0-0EF8-C5F7-4880-0C4F534C22EB}"/>
                </a:ext>
              </a:extLst>
            </p:cNvPr>
            <p:cNvCxnSpPr>
              <a:cxnSpLocks/>
            </p:cNvCxnSpPr>
            <p:nvPr/>
          </p:nvCxnSpPr>
          <p:spPr>
            <a:xfrm flipV="1">
              <a:off x="4363175" y="4763489"/>
              <a:ext cx="1263698" cy="228310"/>
            </a:xfrm>
            <a:prstGeom prst="straightConnector1">
              <a:avLst/>
            </a:prstGeom>
            <a:ln w="50800">
              <a:tailEnd type="triangle"/>
            </a:ln>
          </p:spPr>
          <p:style>
            <a:lnRef idx="3">
              <a:schemeClr val="dk1"/>
            </a:lnRef>
            <a:fillRef idx="0">
              <a:schemeClr val="dk1"/>
            </a:fillRef>
            <a:effectRef idx="2">
              <a:schemeClr val="dk1"/>
            </a:effectRef>
            <a:fontRef idx="minor">
              <a:schemeClr val="tx1"/>
            </a:fontRef>
          </p:style>
        </p:cxnSp>
        <p:sp>
          <p:nvSpPr>
            <p:cNvPr id="2090" name="Freeform: Shape 2089">
              <a:extLst>
                <a:ext uri="{FF2B5EF4-FFF2-40B4-BE49-F238E27FC236}">
                  <a16:creationId xmlns:a16="http://schemas.microsoft.com/office/drawing/2014/main" id="{2CD45802-B288-C0D2-CAE4-C70F5B48DC49}"/>
                </a:ext>
              </a:extLst>
            </p:cNvPr>
            <p:cNvSpPr/>
            <p:nvPr/>
          </p:nvSpPr>
          <p:spPr>
            <a:xfrm>
              <a:off x="5639575" y="3056365"/>
              <a:ext cx="2080009" cy="2280976"/>
            </a:xfrm>
            <a:custGeom>
              <a:avLst/>
              <a:gdLst>
                <a:gd name="connsiteX0" fmla="*/ 231112 w 2080009"/>
                <a:gd name="connsiteY0" fmla="*/ 663191 h 2280976"/>
                <a:gd name="connsiteX1" fmla="*/ 673240 w 2080009"/>
                <a:gd name="connsiteY1" fmla="*/ 281354 h 2280976"/>
                <a:gd name="connsiteX2" fmla="*/ 1256044 w 2080009"/>
                <a:gd name="connsiteY2" fmla="*/ 281354 h 2280976"/>
                <a:gd name="connsiteX3" fmla="*/ 1386673 w 2080009"/>
                <a:gd name="connsiteY3" fmla="*/ 0 h 2280976"/>
                <a:gd name="connsiteX4" fmla="*/ 1527350 w 2080009"/>
                <a:gd name="connsiteY4" fmla="*/ 673240 h 2280976"/>
                <a:gd name="connsiteX5" fmla="*/ 1879042 w 2080009"/>
                <a:gd name="connsiteY5" fmla="*/ 713433 h 2280976"/>
                <a:gd name="connsiteX6" fmla="*/ 1678075 w 2080009"/>
                <a:gd name="connsiteY6" fmla="*/ 1306286 h 2280976"/>
                <a:gd name="connsiteX7" fmla="*/ 2080009 w 2080009"/>
                <a:gd name="connsiteY7" fmla="*/ 1718268 h 2280976"/>
                <a:gd name="connsiteX8" fmla="*/ 1748413 w 2080009"/>
                <a:gd name="connsiteY8" fmla="*/ 2280976 h 2280976"/>
                <a:gd name="connsiteX9" fmla="*/ 1225899 w 2080009"/>
                <a:gd name="connsiteY9" fmla="*/ 2049864 h 2280976"/>
                <a:gd name="connsiteX10" fmla="*/ 683288 w 2080009"/>
                <a:gd name="connsiteY10" fmla="*/ 2230734 h 2280976"/>
                <a:gd name="connsiteX11" fmla="*/ 442128 w 2080009"/>
                <a:gd name="connsiteY11" fmla="*/ 1637881 h 2280976"/>
                <a:gd name="connsiteX12" fmla="*/ 0 w 2080009"/>
                <a:gd name="connsiteY12" fmla="*/ 1416818 h 2280976"/>
                <a:gd name="connsiteX13" fmla="*/ 321548 w 2080009"/>
                <a:gd name="connsiteY13" fmla="*/ 1014884 h 2280976"/>
                <a:gd name="connsiteX14" fmla="*/ 231112 w 2080009"/>
                <a:gd name="connsiteY14" fmla="*/ 663191 h 2280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80009" h="2280976">
                  <a:moveTo>
                    <a:pt x="231112" y="663191"/>
                  </a:moveTo>
                  <a:lnTo>
                    <a:pt x="673240" y="281354"/>
                  </a:lnTo>
                  <a:lnTo>
                    <a:pt x="1256044" y="281354"/>
                  </a:lnTo>
                  <a:lnTo>
                    <a:pt x="1386673" y="0"/>
                  </a:lnTo>
                  <a:lnTo>
                    <a:pt x="1527350" y="673240"/>
                  </a:lnTo>
                  <a:lnTo>
                    <a:pt x="1879042" y="713433"/>
                  </a:lnTo>
                  <a:lnTo>
                    <a:pt x="1678075" y="1306286"/>
                  </a:lnTo>
                  <a:lnTo>
                    <a:pt x="2080009" y="1718268"/>
                  </a:lnTo>
                  <a:lnTo>
                    <a:pt x="1748413" y="2280976"/>
                  </a:lnTo>
                  <a:lnTo>
                    <a:pt x="1225899" y="2049864"/>
                  </a:lnTo>
                  <a:lnTo>
                    <a:pt x="683288" y="2230734"/>
                  </a:lnTo>
                  <a:lnTo>
                    <a:pt x="442128" y="1637881"/>
                  </a:lnTo>
                  <a:lnTo>
                    <a:pt x="0" y="1416818"/>
                  </a:lnTo>
                  <a:lnTo>
                    <a:pt x="321548" y="1014884"/>
                  </a:lnTo>
                  <a:lnTo>
                    <a:pt x="231112" y="663191"/>
                  </a:lnTo>
                  <a:close/>
                </a:path>
              </a:pathLst>
            </a:cu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dirty="0"/>
                <a:t>Particule de </a:t>
              </a:r>
            </a:p>
            <a:p>
              <a:pPr algn="ctr"/>
              <a:r>
                <a:rPr lang="ro-RO" dirty="0"/>
                <a:t>aerosoli</a:t>
              </a:r>
            </a:p>
          </p:txBody>
        </p:sp>
        <p:grpSp>
          <p:nvGrpSpPr>
            <p:cNvPr id="2091" name="Group 2090">
              <a:extLst>
                <a:ext uri="{FF2B5EF4-FFF2-40B4-BE49-F238E27FC236}">
                  <a16:creationId xmlns:a16="http://schemas.microsoft.com/office/drawing/2014/main" id="{F7BEE84A-9C5C-4935-A8EF-88BD4CC36D0E}"/>
                </a:ext>
              </a:extLst>
            </p:cNvPr>
            <p:cNvGrpSpPr/>
            <p:nvPr/>
          </p:nvGrpSpPr>
          <p:grpSpPr>
            <a:xfrm>
              <a:off x="5554127" y="3839026"/>
              <a:ext cx="520840" cy="475335"/>
              <a:chOff x="8630670" y="1926721"/>
              <a:chExt cx="3302965" cy="3256333"/>
            </a:xfrm>
          </p:grpSpPr>
          <p:sp>
            <p:nvSpPr>
              <p:cNvPr id="2092" name="Oval 2091">
                <a:extLst>
                  <a:ext uri="{FF2B5EF4-FFF2-40B4-BE49-F238E27FC236}">
                    <a16:creationId xmlns:a16="http://schemas.microsoft.com/office/drawing/2014/main" id="{32CB6CF8-AC03-63D2-419B-7064CDB4E545}"/>
                  </a:ext>
                </a:extLst>
              </p:cNvPr>
              <p:cNvSpPr/>
              <p:nvPr/>
            </p:nvSpPr>
            <p:spPr>
              <a:xfrm>
                <a:off x="9081340" y="2422971"/>
                <a:ext cx="2311325" cy="226383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093" name="Oval 2092">
                <a:extLst>
                  <a:ext uri="{FF2B5EF4-FFF2-40B4-BE49-F238E27FC236}">
                    <a16:creationId xmlns:a16="http://schemas.microsoft.com/office/drawing/2014/main" id="{5FC65011-8F7D-DB4C-05D8-A4C847DA93A9}"/>
                  </a:ext>
                </a:extLst>
              </p:cNvPr>
              <p:cNvSpPr/>
              <p:nvPr/>
            </p:nvSpPr>
            <p:spPr>
              <a:xfrm>
                <a:off x="9843260" y="4240075"/>
                <a:ext cx="853119" cy="942979"/>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094" name="Oval 2093">
                <a:extLst>
                  <a:ext uri="{FF2B5EF4-FFF2-40B4-BE49-F238E27FC236}">
                    <a16:creationId xmlns:a16="http://schemas.microsoft.com/office/drawing/2014/main" id="{5B3A6727-866C-F84E-1EDF-2612E29496BC}"/>
                  </a:ext>
                </a:extLst>
              </p:cNvPr>
              <p:cNvSpPr/>
              <p:nvPr/>
            </p:nvSpPr>
            <p:spPr>
              <a:xfrm>
                <a:off x="10596474" y="3821049"/>
                <a:ext cx="853119" cy="942979"/>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095" name="Oval 2094">
                <a:extLst>
                  <a:ext uri="{FF2B5EF4-FFF2-40B4-BE49-F238E27FC236}">
                    <a16:creationId xmlns:a16="http://schemas.microsoft.com/office/drawing/2014/main" id="{125749DD-9BFE-BEAC-25D2-D7FBBFF978D1}"/>
                  </a:ext>
                </a:extLst>
              </p:cNvPr>
              <p:cNvSpPr/>
              <p:nvPr/>
            </p:nvSpPr>
            <p:spPr>
              <a:xfrm>
                <a:off x="11080516" y="3047222"/>
                <a:ext cx="853119" cy="942979"/>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096" name="Oval 2095">
                <a:extLst>
                  <a:ext uri="{FF2B5EF4-FFF2-40B4-BE49-F238E27FC236}">
                    <a16:creationId xmlns:a16="http://schemas.microsoft.com/office/drawing/2014/main" id="{9AE248BC-AA85-C365-8696-F25A9FFEF46F}"/>
                  </a:ext>
                </a:extLst>
              </p:cNvPr>
              <p:cNvSpPr/>
              <p:nvPr/>
            </p:nvSpPr>
            <p:spPr>
              <a:xfrm>
                <a:off x="10662375" y="2242197"/>
                <a:ext cx="853119" cy="942979"/>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097" name="Oval 2096">
                <a:extLst>
                  <a:ext uri="{FF2B5EF4-FFF2-40B4-BE49-F238E27FC236}">
                    <a16:creationId xmlns:a16="http://schemas.microsoft.com/office/drawing/2014/main" id="{5CBED0EB-3466-4207-8BC5-04F79DE681FD}"/>
                  </a:ext>
                </a:extLst>
              </p:cNvPr>
              <p:cNvSpPr/>
              <p:nvPr/>
            </p:nvSpPr>
            <p:spPr>
              <a:xfrm>
                <a:off x="9843260" y="1926721"/>
                <a:ext cx="853119" cy="942979"/>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098" name="Oval 2097">
                <a:extLst>
                  <a:ext uri="{FF2B5EF4-FFF2-40B4-BE49-F238E27FC236}">
                    <a16:creationId xmlns:a16="http://schemas.microsoft.com/office/drawing/2014/main" id="{82C1F949-2077-E542-D99B-8EEF4FB40E3E}"/>
                  </a:ext>
                </a:extLst>
              </p:cNvPr>
              <p:cNvSpPr/>
              <p:nvPr/>
            </p:nvSpPr>
            <p:spPr>
              <a:xfrm>
                <a:off x="9048811" y="2242198"/>
                <a:ext cx="853119" cy="942979"/>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099" name="Oval 2098">
                <a:extLst>
                  <a:ext uri="{FF2B5EF4-FFF2-40B4-BE49-F238E27FC236}">
                    <a16:creationId xmlns:a16="http://schemas.microsoft.com/office/drawing/2014/main" id="{0DB8D943-B000-FE63-2ECB-4B9BC398C723}"/>
                  </a:ext>
                </a:extLst>
              </p:cNvPr>
              <p:cNvSpPr/>
              <p:nvPr/>
            </p:nvSpPr>
            <p:spPr>
              <a:xfrm>
                <a:off x="8630670" y="3045715"/>
                <a:ext cx="853119" cy="942979"/>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100" name="Oval 2099">
                <a:extLst>
                  <a:ext uri="{FF2B5EF4-FFF2-40B4-BE49-F238E27FC236}">
                    <a16:creationId xmlns:a16="http://schemas.microsoft.com/office/drawing/2014/main" id="{44576917-DCB7-B162-3F2B-4F74F5A3D7A6}"/>
                  </a:ext>
                </a:extLst>
              </p:cNvPr>
              <p:cNvSpPr/>
              <p:nvPr/>
            </p:nvSpPr>
            <p:spPr>
              <a:xfrm>
                <a:off x="9090046" y="3806430"/>
                <a:ext cx="853119" cy="942979"/>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grpSp>
        <p:grpSp>
          <p:nvGrpSpPr>
            <p:cNvPr id="2101" name="Group 2100">
              <a:extLst>
                <a:ext uri="{FF2B5EF4-FFF2-40B4-BE49-F238E27FC236}">
                  <a16:creationId xmlns:a16="http://schemas.microsoft.com/office/drawing/2014/main" id="{B9C963BE-469E-89C9-B82A-7AD7F4212BCE}"/>
                </a:ext>
              </a:extLst>
            </p:cNvPr>
            <p:cNvGrpSpPr/>
            <p:nvPr/>
          </p:nvGrpSpPr>
          <p:grpSpPr>
            <a:xfrm>
              <a:off x="5745339" y="4585071"/>
              <a:ext cx="520840" cy="475335"/>
              <a:chOff x="8630670" y="1926721"/>
              <a:chExt cx="3302965" cy="3256333"/>
            </a:xfrm>
          </p:grpSpPr>
          <p:sp>
            <p:nvSpPr>
              <p:cNvPr id="2102" name="Oval 2101">
                <a:extLst>
                  <a:ext uri="{FF2B5EF4-FFF2-40B4-BE49-F238E27FC236}">
                    <a16:creationId xmlns:a16="http://schemas.microsoft.com/office/drawing/2014/main" id="{2C351605-4401-96EA-4B26-674A896E0BB3}"/>
                  </a:ext>
                </a:extLst>
              </p:cNvPr>
              <p:cNvSpPr/>
              <p:nvPr/>
            </p:nvSpPr>
            <p:spPr>
              <a:xfrm>
                <a:off x="9081340" y="2422971"/>
                <a:ext cx="2311325" cy="2263832"/>
              </a:xfrm>
              <a:prstGeom prst="ellips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103" name="Oval 2102">
                <a:extLst>
                  <a:ext uri="{FF2B5EF4-FFF2-40B4-BE49-F238E27FC236}">
                    <a16:creationId xmlns:a16="http://schemas.microsoft.com/office/drawing/2014/main" id="{20920197-DD4F-CE14-9B9C-9CA7CF7CB37E}"/>
                  </a:ext>
                </a:extLst>
              </p:cNvPr>
              <p:cNvSpPr/>
              <p:nvPr/>
            </p:nvSpPr>
            <p:spPr>
              <a:xfrm>
                <a:off x="9843260" y="4240075"/>
                <a:ext cx="853119" cy="942979"/>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104" name="Oval 2103">
                <a:extLst>
                  <a:ext uri="{FF2B5EF4-FFF2-40B4-BE49-F238E27FC236}">
                    <a16:creationId xmlns:a16="http://schemas.microsoft.com/office/drawing/2014/main" id="{5774C5AD-8C36-B713-99FB-E25419DE5169}"/>
                  </a:ext>
                </a:extLst>
              </p:cNvPr>
              <p:cNvSpPr/>
              <p:nvPr/>
            </p:nvSpPr>
            <p:spPr>
              <a:xfrm>
                <a:off x="10596474" y="3821049"/>
                <a:ext cx="853119" cy="942979"/>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105" name="Oval 2104">
                <a:extLst>
                  <a:ext uri="{FF2B5EF4-FFF2-40B4-BE49-F238E27FC236}">
                    <a16:creationId xmlns:a16="http://schemas.microsoft.com/office/drawing/2014/main" id="{3F209389-07FC-1F41-500B-D4E7ACF3C88B}"/>
                  </a:ext>
                </a:extLst>
              </p:cNvPr>
              <p:cNvSpPr/>
              <p:nvPr/>
            </p:nvSpPr>
            <p:spPr>
              <a:xfrm>
                <a:off x="11080516" y="3047222"/>
                <a:ext cx="853119" cy="942979"/>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106" name="Oval 2105">
                <a:extLst>
                  <a:ext uri="{FF2B5EF4-FFF2-40B4-BE49-F238E27FC236}">
                    <a16:creationId xmlns:a16="http://schemas.microsoft.com/office/drawing/2014/main" id="{547423CA-AAFB-64F5-C5C4-CE014E774F2C}"/>
                  </a:ext>
                </a:extLst>
              </p:cNvPr>
              <p:cNvSpPr/>
              <p:nvPr/>
            </p:nvSpPr>
            <p:spPr>
              <a:xfrm>
                <a:off x="10662375" y="2242197"/>
                <a:ext cx="853119" cy="942979"/>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107" name="Oval 2106">
                <a:extLst>
                  <a:ext uri="{FF2B5EF4-FFF2-40B4-BE49-F238E27FC236}">
                    <a16:creationId xmlns:a16="http://schemas.microsoft.com/office/drawing/2014/main" id="{1E94E83A-8134-C35D-6958-F02EDD7FD782}"/>
                  </a:ext>
                </a:extLst>
              </p:cNvPr>
              <p:cNvSpPr/>
              <p:nvPr/>
            </p:nvSpPr>
            <p:spPr>
              <a:xfrm>
                <a:off x="9843260" y="1926721"/>
                <a:ext cx="853119" cy="942979"/>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108" name="Oval 2107">
                <a:extLst>
                  <a:ext uri="{FF2B5EF4-FFF2-40B4-BE49-F238E27FC236}">
                    <a16:creationId xmlns:a16="http://schemas.microsoft.com/office/drawing/2014/main" id="{7D464C3D-8474-DD1F-DAD6-3DAEE45FDF2D}"/>
                  </a:ext>
                </a:extLst>
              </p:cNvPr>
              <p:cNvSpPr/>
              <p:nvPr/>
            </p:nvSpPr>
            <p:spPr>
              <a:xfrm>
                <a:off x="9048811" y="2242198"/>
                <a:ext cx="853119" cy="942979"/>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109" name="Oval 2108">
                <a:extLst>
                  <a:ext uri="{FF2B5EF4-FFF2-40B4-BE49-F238E27FC236}">
                    <a16:creationId xmlns:a16="http://schemas.microsoft.com/office/drawing/2014/main" id="{FAB918E9-F45A-35DB-4239-7E427A842E8A}"/>
                  </a:ext>
                </a:extLst>
              </p:cNvPr>
              <p:cNvSpPr/>
              <p:nvPr/>
            </p:nvSpPr>
            <p:spPr>
              <a:xfrm>
                <a:off x="8630670" y="3045715"/>
                <a:ext cx="853119" cy="942979"/>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110" name="Oval 2109">
                <a:extLst>
                  <a:ext uri="{FF2B5EF4-FFF2-40B4-BE49-F238E27FC236}">
                    <a16:creationId xmlns:a16="http://schemas.microsoft.com/office/drawing/2014/main" id="{59BED444-EC2C-1918-80EF-0A92F08B91ED}"/>
                  </a:ext>
                </a:extLst>
              </p:cNvPr>
              <p:cNvSpPr/>
              <p:nvPr/>
            </p:nvSpPr>
            <p:spPr>
              <a:xfrm>
                <a:off x="9090046" y="3806430"/>
                <a:ext cx="853119" cy="942979"/>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grpSp>
        <p:sp>
          <p:nvSpPr>
            <p:cNvPr id="2111" name="Left Brace 2110">
              <a:extLst>
                <a:ext uri="{FF2B5EF4-FFF2-40B4-BE49-F238E27FC236}">
                  <a16:creationId xmlns:a16="http://schemas.microsoft.com/office/drawing/2014/main" id="{2C2A9DE6-1B10-BAA7-C440-E4473406B824}"/>
                </a:ext>
              </a:extLst>
            </p:cNvPr>
            <p:cNvSpPr/>
            <p:nvPr/>
          </p:nvSpPr>
          <p:spPr>
            <a:xfrm rot="16200000">
              <a:off x="6368136" y="4741106"/>
              <a:ext cx="584777" cy="2004745"/>
            </a:xfrm>
            <a:prstGeom prst="leftBrace">
              <a:avLst>
                <a:gd name="adj1" fmla="val 28953"/>
                <a:gd name="adj2" fmla="val 51417"/>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ro-RO"/>
            </a:p>
          </p:txBody>
        </p:sp>
        <p:sp>
          <p:nvSpPr>
            <p:cNvPr id="2112" name="TextBox 2111">
              <a:extLst>
                <a:ext uri="{FF2B5EF4-FFF2-40B4-BE49-F238E27FC236}">
                  <a16:creationId xmlns:a16="http://schemas.microsoft.com/office/drawing/2014/main" id="{3E657B5A-B989-FFE7-9FB4-C42C75A31459}"/>
                </a:ext>
              </a:extLst>
            </p:cNvPr>
            <p:cNvSpPr txBox="1"/>
            <p:nvPr/>
          </p:nvSpPr>
          <p:spPr>
            <a:xfrm>
              <a:off x="5966263" y="6007496"/>
              <a:ext cx="1545616" cy="338554"/>
            </a:xfrm>
            <a:prstGeom prst="rect">
              <a:avLst/>
            </a:prstGeom>
            <a:noFill/>
          </p:spPr>
          <p:txBody>
            <a:bodyPr wrap="none" rtlCol="0">
              <a:spAutoFit/>
            </a:bodyPr>
            <a:lstStyle/>
            <a:p>
              <a:r>
                <a:rPr lang="ro-RO" sz="1600" dirty="0"/>
                <a:t>5 nm </a:t>
              </a:r>
              <a:r>
                <a:rPr lang="ro-RO" sz="1600" dirty="0">
                  <a:sym typeface="Symbol" panose="05050102010706020507" pitchFamily="18" charset="2"/>
                </a:rPr>
                <a:t> 5000 nm</a:t>
              </a:r>
              <a:endParaRPr lang="ro-RO" sz="1600" dirty="0"/>
            </a:p>
          </p:txBody>
        </p:sp>
        <p:sp>
          <p:nvSpPr>
            <p:cNvPr id="2116" name="Callout: Quad Arrow 2115">
              <a:extLst>
                <a:ext uri="{FF2B5EF4-FFF2-40B4-BE49-F238E27FC236}">
                  <a16:creationId xmlns:a16="http://schemas.microsoft.com/office/drawing/2014/main" id="{79A504B8-9EC6-A43D-C1B2-66FFC9ADA124}"/>
                </a:ext>
              </a:extLst>
            </p:cNvPr>
            <p:cNvSpPr/>
            <p:nvPr/>
          </p:nvSpPr>
          <p:spPr>
            <a:xfrm>
              <a:off x="8884191" y="4096410"/>
              <a:ext cx="200967" cy="202356"/>
            </a:xfrm>
            <a:prstGeom prst="quadArrowCallout">
              <a:avLst>
                <a:gd name="adj1" fmla="val 18515"/>
                <a:gd name="adj2" fmla="val 23515"/>
                <a:gd name="adj3" fmla="val 18515"/>
                <a:gd name="adj4" fmla="val 18515"/>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117" name="Callout: Quad Arrow 2116">
              <a:extLst>
                <a:ext uri="{FF2B5EF4-FFF2-40B4-BE49-F238E27FC236}">
                  <a16:creationId xmlns:a16="http://schemas.microsoft.com/office/drawing/2014/main" id="{ED2137A0-0DCC-9540-5BBF-8F95D5B17B97}"/>
                </a:ext>
              </a:extLst>
            </p:cNvPr>
            <p:cNvSpPr/>
            <p:nvPr/>
          </p:nvSpPr>
          <p:spPr>
            <a:xfrm>
              <a:off x="8357252" y="4457064"/>
              <a:ext cx="124390" cy="128007"/>
            </a:xfrm>
            <a:prstGeom prst="quadArrowCallout">
              <a:avLst>
                <a:gd name="adj1" fmla="val 18515"/>
                <a:gd name="adj2" fmla="val 23515"/>
                <a:gd name="adj3" fmla="val 18515"/>
                <a:gd name="adj4" fmla="val 18515"/>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118" name="Callout: Quad Arrow 2117">
              <a:extLst>
                <a:ext uri="{FF2B5EF4-FFF2-40B4-BE49-F238E27FC236}">
                  <a16:creationId xmlns:a16="http://schemas.microsoft.com/office/drawing/2014/main" id="{109F6F81-1B9B-9F6C-A7A6-53149FC18AAC}"/>
                </a:ext>
              </a:extLst>
            </p:cNvPr>
            <p:cNvSpPr/>
            <p:nvPr/>
          </p:nvSpPr>
          <p:spPr>
            <a:xfrm>
              <a:off x="8059149" y="3827680"/>
              <a:ext cx="237351" cy="227297"/>
            </a:xfrm>
            <a:prstGeom prst="quadArrowCallout">
              <a:avLst>
                <a:gd name="adj1" fmla="val 18515"/>
                <a:gd name="adj2" fmla="val 23515"/>
                <a:gd name="adj3" fmla="val 18515"/>
                <a:gd name="adj4" fmla="val 18515"/>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cxnSp>
          <p:nvCxnSpPr>
            <p:cNvPr id="2121" name="Straight Connector 2120">
              <a:extLst>
                <a:ext uri="{FF2B5EF4-FFF2-40B4-BE49-F238E27FC236}">
                  <a16:creationId xmlns:a16="http://schemas.microsoft.com/office/drawing/2014/main" id="{F60A8D27-472C-B119-E58C-B8DAE912366C}"/>
                </a:ext>
              </a:extLst>
            </p:cNvPr>
            <p:cNvCxnSpPr>
              <a:cxnSpLocks/>
            </p:cNvCxnSpPr>
            <p:nvPr/>
          </p:nvCxnSpPr>
          <p:spPr>
            <a:xfrm>
              <a:off x="7979969" y="3376440"/>
              <a:ext cx="1488701" cy="5865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3" name="Straight Connector 2122">
              <a:extLst>
                <a:ext uri="{FF2B5EF4-FFF2-40B4-BE49-F238E27FC236}">
                  <a16:creationId xmlns:a16="http://schemas.microsoft.com/office/drawing/2014/main" id="{F0C67D8C-1467-ED10-70FA-64B4F015D624}"/>
                </a:ext>
              </a:extLst>
            </p:cNvPr>
            <p:cNvCxnSpPr>
              <a:cxnSpLocks/>
            </p:cNvCxnSpPr>
            <p:nvPr/>
          </p:nvCxnSpPr>
          <p:spPr>
            <a:xfrm flipH="1">
              <a:off x="7979969" y="4421529"/>
              <a:ext cx="1488701" cy="5865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125" name="Picture 12" descr="breathing in radon">
              <a:extLst>
                <a:ext uri="{FF2B5EF4-FFF2-40B4-BE49-F238E27FC236}">
                  <a16:creationId xmlns:a16="http://schemas.microsoft.com/office/drawing/2014/main" id="{00EEAC38-D710-DB89-59E3-71A69B038B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367" r="14884"/>
            <a:stretch/>
          </p:blipFill>
          <p:spPr bwMode="auto">
            <a:xfrm>
              <a:off x="9598276" y="3061247"/>
              <a:ext cx="2490752" cy="2559879"/>
            </a:xfrm>
            <a:prstGeom prst="rect">
              <a:avLst/>
            </a:prstGeom>
            <a:noFill/>
            <a:extLst>
              <a:ext uri="{909E8E84-426E-40DD-AFC4-6F175D3DCCD1}">
                <a14:hiddenFill xmlns:a14="http://schemas.microsoft.com/office/drawing/2010/main">
                  <a:solidFill>
                    <a:srgbClr val="FFFFFF"/>
                  </a:solidFill>
                </a14:hiddenFill>
              </a:ext>
            </a:extLst>
          </p:spPr>
        </p:pic>
        <p:sp>
          <p:nvSpPr>
            <p:cNvPr id="2126" name="TextBox 2125">
              <a:extLst>
                <a:ext uri="{FF2B5EF4-FFF2-40B4-BE49-F238E27FC236}">
                  <a16:creationId xmlns:a16="http://schemas.microsoft.com/office/drawing/2014/main" id="{5F9DAC14-9119-6BA2-5C01-DE20D57349E3}"/>
                </a:ext>
              </a:extLst>
            </p:cNvPr>
            <p:cNvSpPr txBox="1"/>
            <p:nvPr/>
          </p:nvSpPr>
          <p:spPr>
            <a:xfrm>
              <a:off x="8059149" y="2323973"/>
              <a:ext cx="2866292" cy="369332"/>
            </a:xfrm>
            <a:prstGeom prst="rect">
              <a:avLst/>
            </a:prstGeom>
            <a:noFill/>
          </p:spPr>
          <p:txBody>
            <a:bodyPr wrap="square">
              <a:spAutoFit/>
            </a:bodyPr>
            <a:lstStyle/>
            <a:p>
              <a:pPr algn="ctr"/>
              <a:r>
                <a:rPr lang="ro-RO" b="1" dirty="0">
                  <a:effectLst>
                    <a:outerShdw blurRad="38100" dist="38100" dir="2700000" algn="tl">
                      <a:srgbClr val="000000">
                        <a:alpha val="43137"/>
                      </a:srgbClr>
                    </a:outerShdw>
                  </a:effectLst>
                </a:rPr>
                <a:t>INHALAREA AEROSOLILOR</a:t>
              </a:r>
            </a:p>
          </p:txBody>
        </p:sp>
        <p:sp>
          <p:nvSpPr>
            <p:cNvPr id="2128" name="TextBox 2127">
              <a:extLst>
                <a:ext uri="{FF2B5EF4-FFF2-40B4-BE49-F238E27FC236}">
                  <a16:creationId xmlns:a16="http://schemas.microsoft.com/office/drawing/2014/main" id="{DBD5EB23-AE12-E0EC-E43A-EB20BCB2E959}"/>
                </a:ext>
              </a:extLst>
            </p:cNvPr>
            <p:cNvSpPr txBox="1"/>
            <p:nvPr/>
          </p:nvSpPr>
          <p:spPr>
            <a:xfrm>
              <a:off x="9696471" y="5973646"/>
              <a:ext cx="2159166" cy="584775"/>
            </a:xfrm>
            <a:prstGeom prst="rect">
              <a:avLst/>
            </a:prstGeom>
            <a:noFill/>
          </p:spPr>
          <p:txBody>
            <a:bodyPr wrap="square">
              <a:spAutoFit/>
            </a:bodyPr>
            <a:lstStyle/>
            <a:p>
              <a:pPr algn="ctr"/>
              <a:r>
                <a:rPr lang="ro-RO" sz="1600" b="1" dirty="0"/>
                <a:t>DEPUNERE ÎN TRACTUL RESPIRATOR</a:t>
              </a:r>
            </a:p>
          </p:txBody>
        </p:sp>
      </p:grpSp>
      <p:sp>
        <p:nvSpPr>
          <p:cNvPr id="2129" name="Rectangle 2128">
            <a:extLst>
              <a:ext uri="{FF2B5EF4-FFF2-40B4-BE49-F238E27FC236}">
                <a16:creationId xmlns:a16="http://schemas.microsoft.com/office/drawing/2014/main" id="{9C1A9D60-5502-675F-23DC-B92593E9DDBA}"/>
              </a:ext>
            </a:extLst>
          </p:cNvPr>
          <p:cNvSpPr/>
          <p:nvPr/>
        </p:nvSpPr>
        <p:spPr>
          <a:xfrm>
            <a:off x="303714" y="886841"/>
            <a:ext cx="11109138" cy="643420"/>
          </a:xfrm>
          <a:prstGeom prst="rect">
            <a:avLst/>
          </a:prstGeom>
        </p:spPr>
        <p:txBody>
          <a:bodyPr wrap="square">
            <a:spAutoFit/>
          </a:bodyPr>
          <a:lstStyle/>
          <a:p>
            <a:pPr algn="ctr"/>
            <a:r>
              <a:rPr lang="ro-RO" dirty="0">
                <a:latin typeface="+mn-lt"/>
                <a:ea typeface="Cambria Math" panose="02040503050406030204" pitchFamily="18" charset="0"/>
              </a:rPr>
              <a:t>Radonul se dezintegrează	            se atașează de particule de aerosoli </a:t>
            </a:r>
            <a:r>
              <a:rPr lang="ro-RO" dirty="0">
                <a:ea typeface="Cambria Math" panose="02040503050406030204" pitchFamily="18" charset="0"/>
              </a:rPr>
              <a:t>                   </a:t>
            </a:r>
            <a:r>
              <a:rPr lang="ro-RO" dirty="0">
                <a:latin typeface="+mn-lt"/>
                <a:ea typeface="Cambria Math" panose="02040503050406030204" pitchFamily="18" charset="0"/>
              </a:rPr>
              <a:t>sunt inhalați sau se  depun pe suprafețele din cameră. </a:t>
            </a:r>
            <a:endParaRPr lang="en-GB" dirty="0">
              <a:latin typeface="+mn-lt"/>
            </a:endParaRPr>
          </a:p>
        </p:txBody>
      </p:sp>
      <p:cxnSp>
        <p:nvCxnSpPr>
          <p:cNvPr id="2130" name="Straight Arrow Connector 2129">
            <a:extLst>
              <a:ext uri="{FF2B5EF4-FFF2-40B4-BE49-F238E27FC236}">
                <a16:creationId xmlns:a16="http://schemas.microsoft.com/office/drawing/2014/main" id="{37FF573C-BB01-61B7-C6EE-CF6DA9ED8C04}"/>
              </a:ext>
            </a:extLst>
          </p:cNvPr>
          <p:cNvCxnSpPr>
            <a:cxnSpLocks/>
          </p:cNvCxnSpPr>
          <p:nvPr/>
        </p:nvCxnSpPr>
        <p:spPr>
          <a:xfrm>
            <a:off x="3068006" y="1085223"/>
            <a:ext cx="885570" cy="0"/>
          </a:xfrm>
          <a:prstGeom prst="straightConnector1">
            <a:avLst/>
          </a:prstGeom>
          <a:ln w="50800">
            <a:solidFill>
              <a:srgbClr val="ED7D31"/>
            </a:solidFill>
            <a:tailEnd type="triangle"/>
          </a:ln>
        </p:spPr>
        <p:style>
          <a:lnRef idx="3">
            <a:schemeClr val="dk1"/>
          </a:lnRef>
          <a:fillRef idx="0">
            <a:schemeClr val="dk1"/>
          </a:fillRef>
          <a:effectRef idx="2">
            <a:schemeClr val="dk1"/>
          </a:effectRef>
          <a:fontRef idx="minor">
            <a:schemeClr val="tx1"/>
          </a:fontRef>
        </p:style>
      </p:cxnSp>
      <p:cxnSp>
        <p:nvCxnSpPr>
          <p:cNvPr id="2131" name="Straight Arrow Connector 2130">
            <a:extLst>
              <a:ext uri="{FF2B5EF4-FFF2-40B4-BE49-F238E27FC236}">
                <a16:creationId xmlns:a16="http://schemas.microsoft.com/office/drawing/2014/main" id="{432F5313-832D-21F2-B107-1E84C9E9D3EC}"/>
              </a:ext>
            </a:extLst>
          </p:cNvPr>
          <p:cNvCxnSpPr>
            <a:cxnSpLocks/>
          </p:cNvCxnSpPr>
          <p:nvPr/>
        </p:nvCxnSpPr>
        <p:spPr>
          <a:xfrm>
            <a:off x="7382962" y="1085223"/>
            <a:ext cx="885570" cy="0"/>
          </a:xfrm>
          <a:prstGeom prst="straightConnector1">
            <a:avLst/>
          </a:prstGeom>
          <a:ln w="50800">
            <a:solidFill>
              <a:srgbClr val="ED7D31"/>
            </a:solidFill>
            <a:tailEnd type="triangle"/>
          </a:ln>
        </p:spPr>
        <p:style>
          <a:lnRef idx="3">
            <a:schemeClr val="dk1"/>
          </a:lnRef>
          <a:fillRef idx="0">
            <a:schemeClr val="dk1"/>
          </a:fillRef>
          <a:effectRef idx="2">
            <a:schemeClr val="dk1"/>
          </a:effectRef>
          <a:fontRef idx="minor">
            <a:schemeClr val="tx1"/>
          </a:fontRef>
        </p:style>
      </p:cxnSp>
      <p:pic>
        <p:nvPicPr>
          <p:cNvPr id="2135" name="Picture 2134">
            <a:extLst>
              <a:ext uri="{FF2B5EF4-FFF2-40B4-BE49-F238E27FC236}">
                <a16:creationId xmlns:a16="http://schemas.microsoft.com/office/drawing/2014/main" id="{41DAF6B4-DC5C-21AC-0410-0BBEAA017B0C}"/>
              </a:ext>
            </a:extLst>
          </p:cNvPr>
          <p:cNvPicPr>
            <a:picLocks noChangeAspect="1"/>
          </p:cNvPicPr>
          <p:nvPr/>
        </p:nvPicPr>
        <p:blipFill>
          <a:blip r:embed="rId4"/>
          <a:stretch>
            <a:fillRect/>
          </a:stretch>
        </p:blipFill>
        <p:spPr>
          <a:xfrm>
            <a:off x="172177" y="116012"/>
            <a:ext cx="803284" cy="574862"/>
          </a:xfrm>
          <a:prstGeom prst="rect">
            <a:avLst/>
          </a:prstGeom>
        </p:spPr>
      </p:pic>
    </p:spTree>
    <p:extLst>
      <p:ext uri="{BB962C8B-B14F-4D97-AF65-F5344CB8AC3E}">
        <p14:creationId xmlns:p14="http://schemas.microsoft.com/office/powerpoint/2010/main" val="6598424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53125</TotalTime>
  <Words>1815</Words>
  <Application>Microsoft Office PowerPoint</Application>
  <PresentationFormat>Widescreen</PresentationFormat>
  <Paragraphs>155</Paragraphs>
  <Slides>27</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vt:i4>
      </vt:variant>
    </vt:vector>
  </HeadingPairs>
  <TitlesOfParts>
    <vt:vector size="36" baseType="lpstr">
      <vt:lpstr>Arial</vt:lpstr>
      <vt:lpstr>Calibri</vt:lpstr>
      <vt:lpstr>Calibri Light</vt:lpstr>
      <vt:lpstr>Cambria Math</vt:lpstr>
      <vt:lpstr>Symbol</vt:lpstr>
      <vt:lpstr>Tw Cen MT</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CHERESTES CODRUT</dc:creator>
  <cp:lastModifiedBy>Denisa NEGREANU</cp:lastModifiedBy>
  <cp:revision>537</cp:revision>
  <dcterms:created xsi:type="dcterms:W3CDTF">2019-06-10T04:49:26Z</dcterms:created>
  <dcterms:modified xsi:type="dcterms:W3CDTF">2025-05-28T12:15:42Z</dcterms:modified>
</cp:coreProperties>
</file>